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9"/>
  </p:notesMasterIdLst>
  <p:handoutMasterIdLst>
    <p:handoutMasterId r:id="rId80"/>
  </p:handoutMasterIdLst>
  <p:sldIdLst>
    <p:sldId id="256" r:id="rId2"/>
    <p:sldId id="1375" r:id="rId3"/>
    <p:sldId id="1383" r:id="rId4"/>
    <p:sldId id="1184" r:id="rId5"/>
    <p:sldId id="1398" r:id="rId6"/>
    <p:sldId id="1185" r:id="rId7"/>
    <p:sldId id="1295" r:id="rId8"/>
    <p:sldId id="1400" r:id="rId9"/>
    <p:sldId id="1399" r:id="rId10"/>
    <p:sldId id="1299" r:id="rId11"/>
    <p:sldId id="1300" r:id="rId12"/>
    <p:sldId id="1301" r:id="rId13"/>
    <p:sldId id="1302" r:id="rId14"/>
    <p:sldId id="1394" r:id="rId15"/>
    <p:sldId id="1377" r:id="rId16"/>
    <p:sldId id="1189" r:id="rId17"/>
    <p:sldId id="1404" r:id="rId18"/>
    <p:sldId id="1190" r:id="rId19"/>
    <p:sldId id="1191" r:id="rId20"/>
    <p:sldId id="1401" r:id="rId21"/>
    <p:sldId id="1033" r:id="rId22"/>
    <p:sldId id="1034" r:id="rId23"/>
    <p:sldId id="1374" r:id="rId24"/>
    <p:sldId id="1372" r:id="rId25"/>
    <p:sldId id="1309" r:id="rId26"/>
    <p:sldId id="1405" r:id="rId27"/>
    <p:sldId id="1310" r:id="rId28"/>
    <p:sldId id="1311" r:id="rId29"/>
    <p:sldId id="1036" r:id="rId30"/>
    <p:sldId id="1393" r:id="rId31"/>
    <p:sldId id="1040" r:id="rId32"/>
    <p:sldId id="1042" r:id="rId33"/>
    <p:sldId id="1403" r:id="rId34"/>
    <p:sldId id="1044" r:id="rId35"/>
    <p:sldId id="1043" r:id="rId36"/>
    <p:sldId id="1041" r:id="rId37"/>
    <p:sldId id="1392" r:id="rId38"/>
    <p:sldId id="1047" r:id="rId39"/>
    <p:sldId id="1048" r:id="rId40"/>
    <p:sldId id="1050" r:id="rId41"/>
    <p:sldId id="1406" r:id="rId42"/>
    <p:sldId id="1051" r:id="rId43"/>
    <p:sldId id="1052" r:id="rId44"/>
    <p:sldId id="1053" r:id="rId45"/>
    <p:sldId id="1066" r:id="rId46"/>
    <p:sldId id="1049" r:id="rId47"/>
    <p:sldId id="1054" r:id="rId48"/>
    <p:sldId id="1067" r:id="rId49"/>
    <p:sldId id="1068" r:id="rId50"/>
    <p:sldId id="1397" r:id="rId51"/>
    <p:sldId id="1057" r:id="rId52"/>
    <p:sldId id="1373" r:id="rId53"/>
    <p:sldId id="1376" r:id="rId54"/>
    <p:sldId id="1380" r:id="rId55"/>
    <p:sldId id="1197" r:id="rId56"/>
    <p:sldId id="1390" r:id="rId57"/>
    <p:sldId id="1387" r:id="rId58"/>
    <p:sldId id="1388" r:id="rId59"/>
    <p:sldId id="1386" r:id="rId60"/>
    <p:sldId id="1389" r:id="rId61"/>
    <p:sldId id="1064" r:id="rId62"/>
    <p:sldId id="1065" r:id="rId63"/>
    <p:sldId id="1199" r:id="rId64"/>
    <p:sldId id="1395" r:id="rId65"/>
    <p:sldId id="1073" r:id="rId66"/>
    <p:sldId id="1206" r:id="rId67"/>
    <p:sldId id="1307" r:id="rId68"/>
    <p:sldId id="1205" r:id="rId69"/>
    <p:sldId id="1385" r:id="rId70"/>
    <p:sldId id="1324" r:id="rId71"/>
    <p:sldId id="1396" r:id="rId72"/>
    <p:sldId id="1271" r:id="rId73"/>
    <p:sldId id="1273" r:id="rId74"/>
    <p:sldId id="1274" r:id="rId75"/>
    <p:sldId id="1275" r:id="rId76"/>
    <p:sldId id="1276" r:id="rId77"/>
    <p:sldId id="1278" r:id="rId7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A1C42-FCE0-5D41-8A57-216E5D606371}" v="4" dt="2024-09-24T15:24:0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88219" autoAdjust="0"/>
  </p:normalViewPr>
  <p:slideViewPr>
    <p:cSldViewPr>
      <p:cViewPr varScale="1">
        <p:scale>
          <a:sx n="111" d="100"/>
          <a:sy n="111" d="100"/>
        </p:scale>
        <p:origin x="1776" y="20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2.xml"/><Relationship Id="rId13" Type="http://schemas.openxmlformats.org/officeDocument/2006/relationships/slide" Target="slides/slide71.xml"/><Relationship Id="rId3" Type="http://schemas.openxmlformats.org/officeDocument/2006/relationships/slide" Target="slides/slide14.xml"/><Relationship Id="rId7" Type="http://schemas.openxmlformats.org/officeDocument/2006/relationships/slide" Target="slides/slide61.xml"/><Relationship Id="rId12" Type="http://schemas.openxmlformats.org/officeDocument/2006/relationships/slide" Target="slides/slide68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24.xml"/><Relationship Id="rId11" Type="http://schemas.openxmlformats.org/officeDocument/2006/relationships/slide" Target="slides/slide66.xml"/><Relationship Id="rId5" Type="http://schemas.openxmlformats.org/officeDocument/2006/relationships/slide" Target="slides/slide21.xml"/><Relationship Id="rId10" Type="http://schemas.openxmlformats.org/officeDocument/2006/relationships/slide" Target="slides/slide65.xml"/><Relationship Id="rId4" Type="http://schemas.openxmlformats.org/officeDocument/2006/relationships/slide" Target="slides/slide19.xml"/><Relationship Id="rId9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303FA067-538D-4A46-826C-479642AC0C6C}"/>
    <pc:docChg chg="modSld">
      <pc:chgData name="oluwatosin oluwadare" userId="666f35bd2f0c5b0b" providerId="LiveId" clId="{303FA067-538D-4A46-826C-479642AC0C6C}" dt="2023-09-19T17:46:03.546" v="15" actId="20577"/>
      <pc:docMkLst>
        <pc:docMk/>
      </pc:docMkLst>
      <pc:sldChg chg="modSp">
        <pc:chgData name="oluwatosin oluwadare" userId="666f35bd2f0c5b0b" providerId="LiveId" clId="{303FA067-538D-4A46-826C-479642AC0C6C}" dt="2023-09-19T17:12:45.119" v="7" actId="20577"/>
        <pc:sldMkLst>
          <pc:docMk/>
          <pc:sldMk cId="0" sldId="256"/>
        </pc:sldMkLst>
        <pc:graphicFrameChg chg="mod">
          <ac:chgData name="oluwatosin oluwadare" userId="666f35bd2f0c5b0b" providerId="LiveId" clId="{303FA067-538D-4A46-826C-479642AC0C6C}" dt="2023-09-19T17:12:45.119" v="7" actId="20577"/>
          <ac:graphicFrameMkLst>
            <pc:docMk/>
            <pc:sldMk cId="0" sldId="256"/>
            <ac:graphicFrameMk id="15" creationId="{CD6B486E-8344-B942-AD69-D13B656B63FE}"/>
          </ac:graphicFrameMkLst>
        </pc:graphicFrameChg>
      </pc:sldChg>
      <pc:sldChg chg="modSp mod modNotesTx">
        <pc:chgData name="oluwatosin oluwadare" userId="666f35bd2f0c5b0b" providerId="LiveId" clId="{303FA067-538D-4A46-826C-479642AC0C6C}" dt="2023-09-19T17:46:03.546" v="15" actId="20577"/>
        <pc:sldMkLst>
          <pc:docMk/>
          <pc:sldMk cId="0" sldId="1300"/>
        </pc:sldMkLst>
        <pc:spChg chg="mod">
          <ac:chgData name="oluwatosin oluwadare" userId="666f35bd2f0c5b0b" providerId="LiveId" clId="{303FA067-538D-4A46-826C-479642AC0C6C}" dt="2023-09-19T17:44:46.537" v="8" actId="115"/>
          <ac:spMkLst>
            <pc:docMk/>
            <pc:sldMk cId="0" sldId="1300"/>
            <ac:spMk id="33795" creationId="{1BA8EDDE-CB97-444D-B9A3-8171BB344E7D}"/>
          </ac:spMkLst>
        </pc:spChg>
      </pc:sldChg>
    </pc:docChg>
  </pc:docChgLst>
  <pc:docChgLst>
    <pc:chgData name="oluwatosin oluwadare" userId="666f35bd2f0c5b0b" providerId="LiveId" clId="{6E73F5BC-F2AE-2746-BF69-BC250F3938BF}"/>
    <pc:docChg chg="addSld modSld">
      <pc:chgData name="oluwatosin oluwadare" userId="666f35bd2f0c5b0b" providerId="LiveId" clId="{6E73F5BC-F2AE-2746-BF69-BC250F3938BF}" dt="2022-09-27T17:21:26.985" v="64" actId="113"/>
      <pc:docMkLst>
        <pc:docMk/>
      </pc:docMkLst>
      <pc:sldChg chg="modSp">
        <pc:chgData name="oluwatosin oluwadare" userId="666f35bd2f0c5b0b" providerId="LiveId" clId="{6E73F5BC-F2AE-2746-BF69-BC250F3938BF}" dt="2022-09-20T17:22:13.452" v="5" actId="20577"/>
        <pc:sldMkLst>
          <pc:docMk/>
          <pc:sldMk cId="0" sldId="256"/>
        </pc:sldMkLst>
        <pc:graphicFrameChg chg="mod">
          <ac:chgData name="oluwatosin oluwadare" userId="666f35bd2f0c5b0b" providerId="LiveId" clId="{6E73F5BC-F2AE-2746-BF69-BC250F3938BF}" dt="2022-09-20T17:22:13.452" v="5" actId="20577"/>
          <ac:graphicFrameMkLst>
            <pc:docMk/>
            <pc:sldMk cId="0" sldId="256"/>
            <ac:graphicFrameMk id="15" creationId="{CD6B486E-8344-B942-AD69-D13B656B63FE}"/>
          </ac:graphicFrameMkLst>
        </pc:graphicFrameChg>
      </pc:sldChg>
      <pc:sldChg chg="modSp new mod">
        <pc:chgData name="oluwatosin oluwadare" userId="666f35bd2f0c5b0b" providerId="LiveId" clId="{6E73F5BC-F2AE-2746-BF69-BC250F3938BF}" dt="2022-09-27T17:21:26.985" v="64" actId="113"/>
        <pc:sldMkLst>
          <pc:docMk/>
          <pc:sldMk cId="2876442440" sldId="1406"/>
        </pc:sldMkLst>
        <pc:spChg chg="mod">
          <ac:chgData name="oluwatosin oluwadare" userId="666f35bd2f0c5b0b" providerId="LiveId" clId="{6E73F5BC-F2AE-2746-BF69-BC250F3938BF}" dt="2022-09-27T17:19:20.786" v="31" actId="20577"/>
          <ac:spMkLst>
            <pc:docMk/>
            <pc:sldMk cId="2876442440" sldId="1406"/>
            <ac:spMk id="2" creationId="{3D16F270-DFF4-3DF5-B2A7-07D2922FAB68}"/>
          </ac:spMkLst>
        </pc:spChg>
        <pc:spChg chg="mod">
          <ac:chgData name="oluwatosin oluwadare" userId="666f35bd2f0c5b0b" providerId="LiveId" clId="{6E73F5BC-F2AE-2746-BF69-BC250F3938BF}" dt="2022-09-27T17:21:26.985" v="64" actId="113"/>
          <ac:spMkLst>
            <pc:docMk/>
            <pc:sldMk cId="2876442440" sldId="1406"/>
            <ac:spMk id="3" creationId="{641E1D80-4DAB-0AC5-2823-570626104F3B}"/>
          </ac:spMkLst>
        </pc:spChg>
      </pc:sldChg>
    </pc:docChg>
  </pc:docChgLst>
  <pc:docChgLst>
    <pc:chgData name="oluwatosin oluwadare" userId="666f35bd2f0c5b0b" providerId="LiveId" clId="{647A1C42-FCE0-5D41-8A57-216E5D606371}"/>
    <pc:docChg chg="modSld">
      <pc:chgData name="oluwatosin oluwadare" userId="666f35bd2f0c5b0b" providerId="LiveId" clId="{647A1C42-FCE0-5D41-8A57-216E5D606371}" dt="2024-09-24T15:51:22.284" v="191" actId="20577"/>
      <pc:docMkLst>
        <pc:docMk/>
      </pc:docMkLst>
      <pc:sldChg chg="modSp">
        <pc:chgData name="oluwatosin oluwadare" userId="666f35bd2f0c5b0b" providerId="LiveId" clId="{647A1C42-FCE0-5D41-8A57-216E5D606371}" dt="2024-09-24T15:24:02.312" v="3" actId="20577"/>
        <pc:sldMkLst>
          <pc:docMk/>
          <pc:sldMk cId="0" sldId="256"/>
        </pc:sldMkLst>
        <pc:graphicFrameChg chg="mod">
          <ac:chgData name="oluwatosin oluwadare" userId="666f35bd2f0c5b0b" providerId="LiveId" clId="{647A1C42-FCE0-5D41-8A57-216E5D606371}" dt="2024-09-24T15:24:02.312" v="3" actId="20577"/>
          <ac:graphicFrameMkLst>
            <pc:docMk/>
            <pc:sldMk cId="0" sldId="256"/>
            <ac:graphicFrameMk id="15" creationId="{CD6B486E-8344-B942-AD69-D13B656B63FE}"/>
          </ac:graphicFrameMkLst>
        </pc:graphicFrameChg>
      </pc:sldChg>
      <pc:sldChg chg="modNotesTx">
        <pc:chgData name="oluwatosin oluwadare" userId="666f35bd2f0c5b0b" providerId="LiveId" clId="{647A1C42-FCE0-5D41-8A57-216E5D606371}" dt="2024-09-24T15:51:22.284" v="191" actId="20577"/>
        <pc:sldMkLst>
          <pc:docMk/>
          <pc:sldMk cId="0" sldId="1301"/>
        </pc:sldMkLst>
      </pc:sldChg>
    </pc:docChg>
  </pc:docChgLst>
  <pc:docChgLst>
    <pc:chgData name="oluwatosin oluwadare" userId="666f35bd2f0c5b0b" providerId="LiveId" clId="{FD85C9C3-F0A8-1A45-9241-B7EBA60E96E6}"/>
    <pc:docChg chg="modSld">
      <pc:chgData name="oluwatosin oluwadare" userId="666f35bd2f0c5b0b" providerId="LiveId" clId="{FD85C9C3-F0A8-1A45-9241-B7EBA60E96E6}" dt="2021-10-01T00:14:02.217" v="1" actId="1076"/>
      <pc:docMkLst>
        <pc:docMk/>
      </pc:docMkLst>
      <pc:sldChg chg="modSp">
        <pc:chgData name="oluwatosin oluwadare" userId="666f35bd2f0c5b0b" providerId="LiveId" clId="{FD85C9C3-F0A8-1A45-9241-B7EBA60E96E6}" dt="2021-10-01T00:14:02.217" v="1" actId="1076"/>
        <pc:sldMkLst>
          <pc:docMk/>
          <pc:sldMk cId="0" sldId="1051"/>
        </pc:sldMkLst>
        <pc:spChg chg="mod">
          <ac:chgData name="oluwatosin oluwadare" userId="666f35bd2f0c5b0b" providerId="LiveId" clId="{FD85C9C3-F0A8-1A45-9241-B7EBA60E96E6}" dt="2021-10-01T00:14:02.217" v="1" actId="1076"/>
          <ac:spMkLst>
            <pc:docMk/>
            <pc:sldMk cId="0" sldId="1051"/>
            <ac:spMk id="88068" creationId="{BBAA4D7C-533C-A143-BDF7-32DE6173CC51}"/>
          </ac:spMkLst>
        </pc:spChg>
      </pc:sldChg>
      <pc:sldChg chg="addSp modSp">
        <pc:chgData name="oluwatosin oluwadare" userId="666f35bd2f0c5b0b" providerId="LiveId" clId="{FD85C9C3-F0A8-1A45-9241-B7EBA60E96E6}" dt="2021-09-30T21:01:01.161" v="0" actId="767"/>
        <pc:sldMkLst>
          <pc:docMk/>
          <pc:sldMk cId="0" sldId="1310"/>
        </pc:sldMkLst>
        <pc:spChg chg="add mod">
          <ac:chgData name="oluwatosin oluwadare" userId="666f35bd2f0c5b0b" providerId="LiveId" clId="{FD85C9C3-F0A8-1A45-9241-B7EBA60E96E6}" dt="2021-09-30T21:01:01.161" v="0" actId="767"/>
          <ac:spMkLst>
            <pc:docMk/>
            <pc:sldMk cId="0" sldId="1310"/>
            <ac:spMk id="2" creationId="{F232EE4F-BE15-A848-BF55-A68CEECD6C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Dr. Oluwatosin Oluwadare,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4434/5434 and dase 4435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>
        <a:solidFill>
          <a:schemeClr val="accent1"/>
        </a:solidFill>
      </dgm:spPr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4696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>
        <a:solidFill>
          <a:srgbClr val="00B0F0"/>
        </a:solidFill>
      </dgm:spPr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#1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#1"/>
    <dgm:cxn modelId="{44BE5D73-62A2-46B1-BFF0-E4DC8F94C07B}" type="presOf" srcId="{E39DEBCA-62AC-4488-9360-ABD8E2B87D3D}" destId="{72339900-88AC-4E19-AACF-B2858AE535C5}" srcOrd="0" destOrd="0" presId="urn:microsoft.com/office/officeart/2018/5/layout/IconCircleLabelList#1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#1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#1"/>
    <dgm:cxn modelId="{B7565049-6FD6-1640-871F-3C56AB407040}" type="presParOf" srcId="{97A1FE48-D98D-45B3-9450-ECFD96956776}" destId="{2F750363-0F17-47B3-9504-A4C5DFA30F49}" srcOrd="0" destOrd="0" presId="urn:microsoft.com/office/officeart/2018/5/layout/IconCircleLabelList#1"/>
    <dgm:cxn modelId="{97A8C31E-470E-3644-B17D-11696F97EFD0}" type="presParOf" srcId="{97A1FE48-D98D-45B3-9450-ECFD96956776}" destId="{BF49EA39-AF6E-4969-BF28-3612811F2D5C}" srcOrd="1" destOrd="0" presId="urn:microsoft.com/office/officeart/2018/5/layout/IconCircleLabelList#1"/>
    <dgm:cxn modelId="{4012ABBD-32DA-CB46-8BCC-8BD1CF100B30}" type="presParOf" srcId="{97A1FE48-D98D-45B3-9450-ECFD96956776}" destId="{4CEC601E-2D75-4F46-92B3-5D337C37FF23}" srcOrd="2" destOrd="0" presId="urn:microsoft.com/office/officeart/2018/5/layout/IconCircleLabelList#1"/>
    <dgm:cxn modelId="{0995A0F6-9F88-7C40-8A43-57F0007873CA}" type="presParOf" srcId="{97A1FE48-D98D-45B3-9450-ECFD96956776}" destId="{82BE3921-C2E2-4E85-94B2-92AE682D2401}" srcOrd="3" destOrd="0" presId="urn:microsoft.com/office/officeart/2018/5/layout/IconCircleLabelList#1"/>
    <dgm:cxn modelId="{34AE366A-6859-BF46-9BA0-372778248BE8}" type="presParOf" srcId="{72339900-88AC-4E19-AACF-B2858AE535C5}" destId="{76C938CC-835B-4C70-8877-161BC8EFA46C}" srcOrd="1" destOrd="0" presId="urn:microsoft.com/office/officeart/2018/5/layout/IconCircleLabelList#1"/>
    <dgm:cxn modelId="{55AB2870-658E-4942-B736-A08A926E2FEA}" type="presParOf" srcId="{72339900-88AC-4E19-AACF-B2858AE535C5}" destId="{C70EB42F-EDB8-477B-8619-4AC5DFFAA7A1}" srcOrd="2" destOrd="0" presId="urn:microsoft.com/office/officeart/2018/5/layout/IconCircleLabelList#1"/>
    <dgm:cxn modelId="{F4145D91-8631-8642-B092-8C88707B2032}" type="presParOf" srcId="{C70EB42F-EDB8-477B-8619-4AC5DFFAA7A1}" destId="{5B5CFCD8-B10E-4D4A-9442-1A33636D862B}" srcOrd="0" destOrd="0" presId="urn:microsoft.com/office/officeart/2018/5/layout/IconCircleLabelList#1"/>
    <dgm:cxn modelId="{13AA3B8A-55CB-954B-9FD4-27321EAD00F0}" type="presParOf" srcId="{C70EB42F-EDB8-477B-8619-4AC5DFFAA7A1}" destId="{32A49BA8-468B-4222-A72F-98624B81F5F5}" srcOrd="1" destOrd="0" presId="urn:microsoft.com/office/officeart/2018/5/layout/IconCircleLabelList#1"/>
    <dgm:cxn modelId="{928645C6-4A7F-A541-B44B-E857F0BCF460}" type="presParOf" srcId="{C70EB42F-EDB8-477B-8619-4AC5DFFAA7A1}" destId="{6BC11BF0-CD4D-4DA9-89E7-56A272DFC79D}" srcOrd="2" destOrd="0" presId="urn:microsoft.com/office/officeart/2018/5/layout/IconCircleLabelList#1"/>
    <dgm:cxn modelId="{19F7CE77-CF36-6A43-AA2A-76325B17B802}" type="presParOf" srcId="{C70EB42F-EDB8-477B-8619-4AC5DFFAA7A1}" destId="{148FCF9C-CD5A-4F6B-A543-35BB304352E1}" srcOrd="3" destOrd="0" presId="urn:microsoft.com/office/officeart/2018/5/layout/IconCircleLabelList#1"/>
    <dgm:cxn modelId="{8A979D7C-F812-1742-9969-D46A3F079C53}" type="presParOf" srcId="{72339900-88AC-4E19-AACF-B2858AE535C5}" destId="{774FACA1-E8BD-4E41-BB0C-61AA7FC5F776}" srcOrd="3" destOrd="0" presId="urn:microsoft.com/office/officeart/2018/5/layout/IconCircleLabelList#1"/>
    <dgm:cxn modelId="{916AC32D-91CC-484E-BA43-7DFC54417EF5}" type="presParOf" srcId="{72339900-88AC-4E19-AACF-B2858AE535C5}" destId="{F03911BD-1B1B-4371-8529-E1EFED4CF139}" srcOrd="4" destOrd="0" presId="urn:microsoft.com/office/officeart/2018/5/layout/IconCircleLabelList#1"/>
    <dgm:cxn modelId="{103D80B2-B8F2-3B42-9B1B-284A396C834D}" type="presParOf" srcId="{F03911BD-1B1B-4371-8529-E1EFED4CF139}" destId="{C675881D-D6D8-49D2-9712-FD7969EEF5A5}" srcOrd="0" destOrd="0" presId="urn:microsoft.com/office/officeart/2018/5/layout/IconCircleLabelList#1"/>
    <dgm:cxn modelId="{33662DBE-EEB9-CF41-A46E-D80389C15066}" type="presParOf" srcId="{F03911BD-1B1B-4371-8529-E1EFED4CF139}" destId="{971E59DA-80D5-4FF7-8DE8-6485DCD8D23C}" srcOrd="1" destOrd="0" presId="urn:microsoft.com/office/officeart/2018/5/layout/IconCircleLabelList#1"/>
    <dgm:cxn modelId="{067D022E-22DC-2245-89D0-938311A5B016}" type="presParOf" srcId="{F03911BD-1B1B-4371-8529-E1EFED4CF139}" destId="{DF828104-B6DB-4FF4-8ECE-B534AEB9896F}" srcOrd="2" destOrd="0" presId="urn:microsoft.com/office/officeart/2018/5/layout/IconCircleLabelList#1"/>
    <dgm:cxn modelId="{27EAD635-A330-3C41-9313-22D9F64C9BD7}" type="presParOf" srcId="{F03911BD-1B1B-4371-8529-E1EFED4CF139}" destId="{D65411C7-4BE4-4D61-B9E0-6EFFB65526C9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16708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4434/5434 and dase 4435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Dr. Oluwatosin Oluwadare, 2024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02FE0EE-7CDF-034E-848A-AFCC61EE13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0DE7321-6DCF-EB47-9923-05E5B095A6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31CBD10-0B6D-9F40-BF8A-83F68D282F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9FE5E35B-D77E-3D40-957E-AFC60B39D3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anose="02020603050405020304" pitchFamily="18" charset="0"/>
              </a:defRPr>
            </a:lvl1pPr>
          </a:lstStyle>
          <a:p>
            <a:fld id="{6C52EB9B-2E3E-3D4B-A4C6-270AD4454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7EAF39-9481-2B48-80B0-2194BABC7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8464C4-5297-FD45-A98B-23B01A6354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063A547-E86E-204E-98A9-FF7B667D2C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0640963-816D-4442-8A6B-F47004E6E9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04695B6-F667-5E43-A14C-A044A8A359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232155F-F0E4-9B42-A3F8-56F48500B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anose="02020603050405020304" pitchFamily="18" charset="0"/>
              </a:defRPr>
            </a:lvl1pPr>
          </a:lstStyle>
          <a:p>
            <a:fld id="{BECC7CB7-8E9C-EC4B-A485-9BA2B4D5D5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45CFEFB-6450-224A-9DEC-DF8A43BED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ECF2F2-3F6B-1E4B-8573-F52D27628ED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28926222-6FDC-AB45-8BB0-529306E413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8E7AD74-DFCC-CD4F-AE28-AADCBF23A4AB}" type="slidenum">
              <a:rPr lang="zh-CN" altLang="en-US"/>
              <a:pPr algn="r"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9ECACCF-6E42-DB4A-B63E-21EBBE0F0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C55D3D7-3E59-6449-91C8-5EAF77341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2B0594F-73DB-BF45-876B-C71963B5A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7C8E69-3047-3143-B2D9-F5B655EEE3A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63564E-A8E5-7948-ACAF-EB8C77E19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BA500F6-948B-E542-A0F6-42D0B7672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E5BAC6B-4E51-5C4A-8D8D-13B56C414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E0632D-4888-DF47-A627-FF8ABA01C51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9EFDEAD-6735-7446-A8C2-F8823EEE8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CC912A7-FC6C-374B-8502-6D89307A9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043F90A-52A8-F849-AA9B-62AE2727B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E46080-2541-9642-8D3A-7BA9D8D926B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EBC335D-4FB7-6A4A-859D-010A5C539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B5749C1-C94E-D34D-86FF-46F1E84D6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4AB1459-3BFB-B546-BF35-09973F88E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1094FC-D3CD-6043-BBA1-266CE2EEE21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7B30B51-969B-D944-B63B-3B1285AC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06CE339-D193-9C40-A1CE-C5284AF86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5ABB226-E265-9341-A6B0-5A3C80109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81F052-C79E-A04C-8AD4-E3D7FDCCACE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2C4F67B-FE69-D74F-BDEA-D283079DD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E82B6FC-2640-6242-A1A7-3C849488C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8379E6A-E10C-C142-9348-F627FC954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0D80D-070D-D840-8BEF-7977A76AF14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660E455-EA30-B143-BB0A-A77F81E1F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4E27AC1-0FB6-A244-9654-D5193361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CB7656B-8F6C-354A-8253-5E6B69F72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0CF66D-1A22-6B4A-BA3F-25BD5D49486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E52258B-74F0-5846-80B0-1A6E97B57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07D8544-80A2-E84D-8931-E7878DDD6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9721D5B9-281C-B64C-AF6B-DA8B34F93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39FC54-064D-6A44-8A4D-156EC9016BC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B7B68A5-5FDB-0441-BEBC-167368632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41AD54B-B826-AA4F-A527-AC0E63670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D61D366-6BE9-2744-A88A-79CBA1DD7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D1E4D7-328B-0549-9AB8-C434A3268CF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F7B3E39-8005-AF41-9406-07A9AF9F9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72C4DBB-91C2-A44F-89EC-9AA983B40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008774E-4169-3640-AE1B-6FC23F875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C4E4C4-6899-CB49-9A86-6EF1A044FA9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7236A88-2917-1B41-86C6-C4ED47557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B24176E-7E10-3343-9932-49A23355E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10876A94-E82D-0B47-A7D9-98AB95E87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271082-20EF-3A40-B6B9-76E0ECBF188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DCEDDD3-A0FB-AD4A-A180-616A549DA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4D17127-57AE-7349-9E6D-EE1DA3BA0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BC5F097E-9636-7948-8253-879C928A56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3" rIns="92305" bIns="4615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FAB769D-888A-874F-BCCA-76A5061DADD9}" type="slidenum">
              <a:rPr lang="en-US" altLang="en-US"/>
              <a:pPr algn="r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226639C-EC92-CC41-AAA3-41FF0A53C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AC184DC-AED9-A248-9625-FB305B7C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9F5D30E7-B83B-F044-A152-373B5C68A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CF0CFD-F8CA-4844-AAC9-3D37E0F25D71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79B0488-CEFD-C54C-A929-CFE0F006E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F0CEF2E-B23E-0846-9058-BDE076BD7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D90C640-8B98-4840-BFED-A30D00B66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88F01-AEE0-B844-8960-BF3A37989EE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F1C8AD6-0A07-174E-B430-72B646C7E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144663B-8AC9-6449-AAAA-ED0B38951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308C2FF-CA44-504A-8FB7-405CC0739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4C7ED6-AE5C-CE45-AF71-5814FC916FA1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7563E7-A70A-1740-93F8-DDF68B949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55017D6-06BE-9E41-BBAA-3B13DB1F6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291BF9F-778C-6D45-A091-DF59ADF49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5AB5C7-E390-9D48-B2E6-EF83FA614CDF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73250FB-EAE4-1941-B9BE-565B42D3E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E718945-3410-2242-90E8-7FC561F69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B40B3973-3214-5046-95EF-5687300F3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87831-5B95-BB4B-9C09-4D2D32E6D59F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5A2D8EA-35C0-A44F-9439-82C96EEE6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2BA166B-C20F-5848-BF5C-ADB241A9D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FEF4308-9369-114D-8EA6-DE9E980819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3" rIns="92305" bIns="4615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05587EB-6EFF-EA4F-B4C6-18A456244DD0}" type="slidenum">
              <a:rPr lang="en-US" altLang="en-US"/>
              <a:pPr algn="r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12DBA60-1865-9D4C-9C4D-1C933CE67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45156C1-471D-3542-9697-1586BB2F1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232E44EF-1254-D54B-82E6-D40E15EE4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436DC-E85E-6A43-8D9C-7FDA7BECC51A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03CDB47-7746-334A-A0B1-3FACDD2C0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E5603FE-A9C6-BC4C-8BC2-115AC17D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98B5AE5-FB83-334B-8132-47E935B02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B92AF7-6FD9-3247-82C8-90E24C2C18B6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6AD32E1-E2A5-8D4D-BCAD-34ACA3150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DFCDDEA-93BC-334C-B943-B8D68FB8B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D9F41778-11E9-E44A-B92D-24D4101B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DBB12B-72A5-844C-8417-AED582CD7033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2A019BB2-CB70-344A-A4DD-B1C59B375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A673491-E8B7-144A-9514-9DC70718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E2B611-0861-DB4E-B289-BFF8C7EA8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8A907D-5A92-3A45-B3FA-6AEFAA5E464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01E861A-7DD2-FA41-84C0-DB68E1B31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5CDCE12-8ECD-6447-9813-9817441FD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E9B419A9-EEC0-A84A-ADE1-D9CAD796D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E30E3E-4D83-5845-AC06-21E2E19ABDD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E9C01F24-C70C-834C-92B6-8648B3B0E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4F7FA28-834E-3C48-81E9-95D67B404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174A0701-6C7B-DD44-A4B7-78B7EF7EB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74351D-0F79-0C41-99F4-388402C7BA8B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C45819F-F3BC-BB49-9DB2-178A0B666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F5077B3-2D98-E04E-A853-58C240CC5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77F4E8B4-56E8-DC4C-9653-62ED0EE47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D9869C-ED5A-0440-B3B6-5D9024735AA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CC7864D-C2F8-B544-A004-2631DD320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27A074C-17A2-4F44-A3C7-271AF89FD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A9308CFF-4566-AD48-9521-0F408606F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E9188-0604-C842-AB82-5DC7ABB25307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FBF6641-2648-C648-A42A-F6A6705AC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C1A88EF-06D7-1B45-9A43-FDE12815C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5ACEB1C3-5D2C-994F-BD00-B709EB17C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DB3F23-C081-8840-A9CF-02FE3F054406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4A18567-C8F2-A344-928A-35F1692F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EAB3C20-EC53-ED4D-B063-04FB3AB0A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B28F6AD7-88A2-784F-B18F-3E422B5C2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268F1-8B9E-CF46-8901-ACEFE41F9CB1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7B8C752-5944-F445-9F56-EEE67D0D7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01A9C76-65C1-0747-92D4-7CA4AC33C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391EF07F-5CBD-0C4A-A635-75371D5AD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4ABD4F-1137-284D-8404-B0EEE5E56868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667CB47-191F-7040-AED9-0E5C5928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B1B7BA4-9ED2-844E-B2DC-FA803D98A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1147DD6E-B1AC-A848-9702-5A084EAE8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D718C8-FAA9-DA49-ACDD-451070545B7E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7A85082-6DDE-4046-A5BD-648F3E898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8D47C48-2589-9149-9A05-EA4B8094F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AB6C13A0-72BF-3446-8D77-842411D06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97BA2E-32ED-0A47-80D5-BC1AF6280D86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32675B3E-0F2C-E14D-B7B1-624C18EA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02E1184-4F14-FF4E-A59C-732FF915A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C0E4C4D-00A3-4046-9203-195FC42CA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C7CA12-5351-B347-B789-E3C955117F75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769FA34-4F9B-ED43-A1F4-ADD753658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16F9F2C-06C4-0546-9838-20E386408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FF18861-E4A5-AE45-AE31-EBC9FF0F7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84CBC8-8488-CE4F-BB44-6A8EF6DF600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1B0CC55-B235-894E-B277-71B5BDF77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33151B8-1018-F745-A62B-7A3B8F9E0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AAA8043D-0705-9B4B-9FDA-3CCF948F1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56C65A-6396-3241-A812-7812457E9705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B7F423F-2D1D-814C-9807-5728542A1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870D366-34F0-CD4E-99B7-5F8B7A016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3C08FED7-60F5-8241-803C-EB297B41D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3A0DA7-2867-E04F-9E76-C25747F86FBB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4FE5F7-1727-B440-B6D8-1CA7A3A27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5604167-C068-DC44-B222-8D26CCF94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41B1CA03-76D4-F746-A68A-85C0CC9A1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8608AB-2E74-DD42-84D4-DCD6A58FAE17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E694A953-E010-6A4D-9122-51866CEFA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995B66AD-C663-D948-8B03-4FDD08133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9C86E312-81BD-4446-9D0C-B16934C247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3" rIns="92305" bIns="4615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6380CA4-01FA-6747-BB25-FFAEEED00F0D}" type="slidenum">
              <a:rPr lang="en-US" altLang="en-US"/>
              <a:pPr algn="r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1671FB5-7054-7F43-92A8-EF033EE42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2B096F8-063E-AF45-8BCC-A8135B002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BB44EE63-8B20-AC4F-87CC-458C7EF07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0076EE1F-0EC9-5846-B7EB-FE2CC2E4A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F473C91A-0144-C145-9A9E-92F1CA08B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16D89F56-5640-224C-B57B-D0C253946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47C43001-DA8B-CE4A-9646-956F9AF2C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B190F770-341E-A142-B015-384FC019F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BB808176-A0D1-E745-A833-DD4135D88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463F8A73-F6A5-6848-89F6-2CFBD61B6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66DB221D-7102-274F-8CBB-FCAED756B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5FBB8F-E70E-6D4C-B91E-48EF05A0E2B5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96F4876B-B52B-4F46-B385-DC7A2122F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AB453D7-81C6-8D43-8F63-52EAFFA0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E01DB09C-9DA2-8D41-A4B7-2B729FC00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F38BA2-17B8-8646-A752-D6DB68A9F30E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19FF91AD-500A-7F40-8821-15DAC7BA6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CA135B0D-FD4F-3E47-94DB-476C5C316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59A58B2-7354-B948-B37D-532F0F4C4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A50D17-56BE-7844-8684-FB509897B93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B677096-97C3-1B4F-AEC5-E1D8D13D7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FB9AB-23C6-BD41-9E6E-7A3FF8F2E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97EDEBB2-03AB-EC4C-855F-B2E37CCCF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BCE101-33EE-DC4C-AEC2-A7F27A82176A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30B0CF85-89C5-844C-8DF3-3D8BB8339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A32AE53F-C79B-0648-90EF-CB6E3DAA4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93AEDAB1-B384-0D4B-952A-79C38DFC7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BC885A-7489-2249-9074-9F3B27956199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67E05195-B989-C345-9654-D9D5C554B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F6A0E1A-D52A-4B4C-AE9B-2733A869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69AC76BE-32BE-F74B-B249-87EB93A83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11E059-C65E-D444-BB8D-D796A52CD11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AB6D2634-B6A8-4346-A29B-484A921DA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5C5B202-A5D7-3148-A82B-2634BE65F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7D92A5A1-F589-3749-B544-97C2C0DD0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562BFF-38D8-B34F-BE8D-B359AE2EEA42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E0B1881-CE7A-E447-A08F-E8780486A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07053CB-4896-4144-A195-666D02526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869ACDDB-6090-314B-9F18-A938DF092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52CE6E-1C69-5049-965D-A37A23FEE032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50C471AB-10AA-2545-99A7-07C32C79C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35E5770E-0F8C-F844-B89A-0E33A51F1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7393F676-A747-594D-B161-E4C093DF1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99BFB1-3FF5-644E-AE72-919366BBF2E4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51E84FA0-0146-6540-A572-F2916557E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A085C1B-C9F4-E040-9A43-8E3B75977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1DE0789B-5ECF-4A4B-9500-01E723EF1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>
            <a:extLst>
              <a:ext uri="{FF2B5EF4-FFF2-40B4-BE49-F238E27FC236}">
                <a16:creationId xmlns:a16="http://schemas.microsoft.com/office/drawing/2014/main" id="{21C5FBC8-B8AD-374A-91B1-5ECBAB6C8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62D8F46A-27BF-FB46-81A0-A25E61AA1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1D89E0-D121-3B42-87D8-E3F5E61883FC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4611B81E-418D-5546-A537-18E52E118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E432464-D2CE-5249-BA99-7C7966D58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4E1A3E1E-D82B-AD41-9892-EF22A8742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29A41E-9B0A-644B-BDDA-0C49571353C1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42F3521-E1B9-3F41-9AAA-B68CE30CC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121337C-8160-C74E-922D-AE8297B9F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A199EF92-BEBA-7F4F-B6B2-E1A91E676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ABF414-C85A-2845-A710-8C8A45DD181A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8CEB3763-CD5A-4940-ACDF-3DFC70007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1C5F460-C898-5C46-B62A-587C8F3A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5FD5C29-265C-F245-906D-031DF155E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4C757A-122C-4D4F-9B4A-885058DCD0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5E65841-B971-A44D-B8D3-4AF6D416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C8BDFAD-5325-934A-B7C5-D3D4E42FB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DEFD6084-9CA3-0C4E-AD10-182B5DF66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731486-0600-9040-B9CC-3FF222A13C55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94F6227-1CDE-3B4C-B521-EB53479DA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CC27CE5-69F8-8A4A-90D6-E723F2C3E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26E93FC7-5016-0047-89B4-99B8AB1F8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0D4D87-7480-6D40-AD33-AE0307E2035F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6F508A8B-0DD8-B24C-84E2-C196BE19E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2744837-518B-044E-8C8F-0B3B1CEF4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402F5E13-265F-9B46-9007-BA409537E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DAA885-C6AE-684A-BEFB-C788952A9D44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7797783A-E374-A54D-9EF6-2451BA6B1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820249D-3400-7348-B15E-6B36E5F51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808F6910-4860-864C-A17D-3A329B22E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1BDD51-5AAC-0541-9D50-150ECC8FA943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A2064FE2-2AC0-044E-BBCD-4E1FA8F69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C75B1AC9-CCD9-FC43-A61C-A0123D6C2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2BB94490-7613-8349-9390-1647743D5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876BC5-88EE-1A4E-8952-9128DE679734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BF67F0E8-3589-7447-A240-3471C371C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5BA5BE8-6138-9346-9991-62CE4DA62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4B3397C-D7E9-244B-A901-3ED87ADAC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4D97D-4914-5642-B40F-880BB253358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9E18E44-EA89-7A4B-826E-92791AB2D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890B1B-93B0-A547-B6B9-112A540D6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 major challenge in mining frequent </a:t>
            </a:r>
            <a:r>
              <a:rPr lang="en-US" dirty="0" err="1">
                <a:effectLst/>
                <a:latin typeface="Helvetica" pitchFamily="2" charset="0"/>
              </a:rPr>
              <a:t>itemsets</a:t>
            </a:r>
            <a:r>
              <a:rPr lang="en-US" dirty="0">
                <a:effectLst/>
                <a:latin typeface="Helvetica" pitchFamily="2" charset="0"/>
              </a:rPr>
              <a:t> from a large data set is the fact that such mining often generates a huge number of </a:t>
            </a:r>
            <a:r>
              <a:rPr lang="en-US" dirty="0" err="1">
                <a:effectLst/>
                <a:latin typeface="Helvetica" pitchFamily="2" charset="0"/>
              </a:rPr>
              <a:t>itemsets</a:t>
            </a:r>
            <a:r>
              <a:rPr lang="en-US" dirty="0">
                <a:effectLst/>
                <a:latin typeface="Helvetica" pitchFamily="2" charset="0"/>
              </a:rPr>
              <a:t> satisfying the minimum support</a:t>
            </a:r>
          </a:p>
          <a:p>
            <a:r>
              <a:rPr lang="en-US" dirty="0">
                <a:effectLst/>
                <a:latin typeface="Helvetica" pitchFamily="2" charset="0"/>
              </a:rPr>
              <a:t>(min sup) threshold, especially when min sup is set low. </a:t>
            </a:r>
            <a:r>
              <a:rPr lang="en-US" b="1" dirty="0">
                <a:effectLst/>
                <a:latin typeface="Helvetica" pitchFamily="2" charset="0"/>
              </a:rPr>
              <a:t>This is because if an itemset is frequent, each of its subsets is frequent as well</a:t>
            </a:r>
            <a:r>
              <a:rPr lang="en-US" b="1">
                <a:effectLst/>
                <a:latin typeface="Helvetica" pitchFamily="2" charset="0"/>
              </a:rPr>
              <a:t>.</a:t>
            </a:r>
            <a:r>
              <a:rPr lang="en-US">
                <a:effectLst/>
                <a:latin typeface="Helvetica" pitchFamily="2" charset="0"/>
              </a:rPr>
              <a:t> </a:t>
            </a:r>
            <a:endParaRPr lang="en-US" dirty="0">
              <a:effectLst/>
              <a:latin typeface="Helvetica" pitchFamily="2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3F0C6867-F08D-C643-A88B-520DE3BCA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7733A6-D998-1A4A-91BA-1C184E3C513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0535F7A-09F6-9B4B-A1F6-DA6BD45C3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00B2B7D-A8C1-7647-8D12-48869FCCB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{a2, a45}, {a8, a 55} From maximal frequent itemset, you can assert the times that are </a:t>
            </a:r>
            <a:r>
              <a:rPr lang="en-US" altLang="en-US" dirty="0" err="1"/>
              <a:t>frequest</a:t>
            </a:r>
            <a:r>
              <a:rPr lang="en-US" altLang="en-US" dirty="0"/>
              <a:t> but does not give a complete information regarding their actual count.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BC16491-96B4-554C-AD67-967C7C9D1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4ACA69-4FC7-6C45-BBCD-CFA1583F24A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B5B50DD-B57E-F849-9144-6E34649EA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07C671C-F5D5-1949-A786-95790774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D2DA637-9454-D744-A36C-D0F5582AC05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A6CB738-FBB4-7442-A8F8-34C6FCF73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091B410-53EF-AB44-BF4A-214923F07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FFD565A2-B3C1-354E-B4DE-F51F99955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7B892C1-2817-5F44-BFCC-CAF7FC86D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43AC4659-4DDE-8B46-8D7E-EC5D27880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79DF092-2A70-9642-99BA-B11966FA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EE45AB8-117A-BA4E-BDEA-0A2CF184C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A347321E-A725-DE48-8312-E288CCD21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444D08E-13ED-C14E-9C6A-EC7F2A6E5D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929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D4A4B62-BBEE-BB4E-810B-40AA3D30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32FDE3-28D7-C441-9733-ACA93F9B9A38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37A7AC2-1257-4548-963C-96689D4B7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F63059A-F288-3844-B99E-6DB63F012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906184EA-6DA6-1746-A632-DFF080C12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840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586C6249-4821-4748-982A-A414BD67A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FB9FD89-FDAE-024E-B80D-CF8887BE200D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12741BAD-8152-584B-B925-850B0F36B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A7042DE1-9992-0B46-AC67-F92B6405B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B417-60EB-DD4F-95F5-8D81A53A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03209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E49E243D-E1FB-4E42-AFF1-1CC32BDB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BB14BF-4625-0841-B8F5-E0E475345F4C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A71D9B52-E884-AD4E-BFF9-C2E15A901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BECE5077-2C52-1B42-B6E7-2731B15CA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8E04-0DB8-6845-BC0C-62CB342E1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75096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416697AF-0858-D64F-9A91-7A8532D17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38489FD-9C70-574A-97A6-D279D6C3E110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448B43D9-808F-DA4D-A277-FFF23C2B0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FE7496F0-1676-B842-8521-6C415C1DD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5BF0E-409D-B74D-93E9-EC7EB960B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7351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59">
            <a:extLst>
              <a:ext uri="{FF2B5EF4-FFF2-40B4-BE49-F238E27FC236}">
                <a16:creationId xmlns:a16="http://schemas.microsoft.com/office/drawing/2014/main" id="{684FA006-C763-F147-AACE-83671E026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7EEB5E-B45F-5A47-A187-230B5DA6B058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7" name="Rectangle 2060">
            <a:extLst>
              <a:ext uri="{FF2B5EF4-FFF2-40B4-BE49-F238E27FC236}">
                <a16:creationId xmlns:a16="http://schemas.microsoft.com/office/drawing/2014/main" id="{C0C88501-5101-9E4D-AC23-2797A8CDB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>
            <a:extLst>
              <a:ext uri="{FF2B5EF4-FFF2-40B4-BE49-F238E27FC236}">
                <a16:creationId xmlns:a16="http://schemas.microsoft.com/office/drawing/2014/main" id="{B85022B4-AECE-6C4A-8E04-9F14311EE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44E34-5FF1-B545-857C-8CE1A4097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3962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61">
            <a:extLst>
              <a:ext uri="{FF2B5EF4-FFF2-40B4-BE49-F238E27FC236}">
                <a16:creationId xmlns:a16="http://schemas.microsoft.com/office/drawing/2014/main" id="{F080CA2F-7A56-A24D-A176-04C62AC47C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981DA-0EC2-954A-838F-9CDDE7802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324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B507AEB3-9EBD-0048-8E72-5F9A1DCB7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19FE95-2EF7-8D47-918C-0824B8416D60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19532955-AD8A-F94E-98C8-EA3262B2A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78092928-CF23-2044-AC50-F86F277B8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ADCB-ED3D-6446-9C44-C877782AE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1823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7A5A45C7-6A78-274E-9C3E-8051D972A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3F4F6F-A9DC-2847-8828-D0A22EF2F34C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E4E0EC3D-79E0-A94A-A4A1-1A1A58205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F0B3B283-5153-3E43-BDE2-059287233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70E1-4109-F944-8F5D-F49552B80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7272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59">
            <a:extLst>
              <a:ext uri="{FF2B5EF4-FFF2-40B4-BE49-F238E27FC236}">
                <a16:creationId xmlns:a16="http://schemas.microsoft.com/office/drawing/2014/main" id="{B5EB0470-151D-FC4F-BDD6-D9B3BDEEF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6DDC4D-92EF-704B-BBF2-95FCE89BC35B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8" name="Rectangle 2060">
            <a:extLst>
              <a:ext uri="{FF2B5EF4-FFF2-40B4-BE49-F238E27FC236}">
                <a16:creationId xmlns:a16="http://schemas.microsoft.com/office/drawing/2014/main" id="{D05EE2DB-6152-2C4D-B9E2-267A8A4DC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>
            <a:extLst>
              <a:ext uri="{FF2B5EF4-FFF2-40B4-BE49-F238E27FC236}">
                <a16:creationId xmlns:a16="http://schemas.microsoft.com/office/drawing/2014/main" id="{C25F7E04-4252-DD4C-AB2A-9C0A9BEBB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4784C-F2D2-194C-8133-D13044740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1068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59">
            <a:extLst>
              <a:ext uri="{FF2B5EF4-FFF2-40B4-BE49-F238E27FC236}">
                <a16:creationId xmlns:a16="http://schemas.microsoft.com/office/drawing/2014/main" id="{B97436FA-03EA-044A-9248-E294DA52F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793171-A52B-AC40-9ABA-6E51AA0ABC98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4" name="Rectangle 2060">
            <a:extLst>
              <a:ext uri="{FF2B5EF4-FFF2-40B4-BE49-F238E27FC236}">
                <a16:creationId xmlns:a16="http://schemas.microsoft.com/office/drawing/2014/main" id="{6FABE1BF-83A0-534E-95AB-D705511BC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74D8F1BE-D2CD-3B4A-B9A0-DB6902816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CC3F-14B1-D746-B586-FCD0F70A3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0968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>
            <a:extLst>
              <a:ext uri="{FF2B5EF4-FFF2-40B4-BE49-F238E27FC236}">
                <a16:creationId xmlns:a16="http://schemas.microsoft.com/office/drawing/2014/main" id="{D228C2EC-CFE3-4D46-9C1C-BD2D32870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EBBD09-9851-AA41-86C8-28C67C78CB6A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3" name="Rectangle 2060">
            <a:extLst>
              <a:ext uri="{FF2B5EF4-FFF2-40B4-BE49-F238E27FC236}">
                <a16:creationId xmlns:a16="http://schemas.microsoft.com/office/drawing/2014/main" id="{9D57301F-0908-7844-B840-754C0FF5F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>
            <a:extLst>
              <a:ext uri="{FF2B5EF4-FFF2-40B4-BE49-F238E27FC236}">
                <a16:creationId xmlns:a16="http://schemas.microsoft.com/office/drawing/2014/main" id="{8BD5EE64-9BB5-0541-B915-46784D87E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DFE4-4257-B24F-90B8-F310E3FD9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01539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FED8F87E-5458-6B44-8AED-EA04B617E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5DD400-AB9E-6644-A2AD-ED34892282DB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72147E9A-96A5-C947-A48C-5042BF647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53F8C993-3618-944C-854A-06C9ADE51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CDFEF-5314-1C41-8F28-5BEEF950F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3557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8E523125-EBAD-724F-9CDE-AAC14AF3E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A19788-182C-F149-BB8A-060AAFCD8FE7}" type="datetime4">
              <a:rPr lang="en-US"/>
              <a:pPr>
                <a:defRPr/>
              </a:pPr>
              <a:t>September 24, 2024</a:t>
            </a:fld>
            <a:endParaRPr 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C11A136A-D7F0-EE40-AFFB-A6D8D84B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92AA2015-A957-8B4B-807A-FC1A5EADF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4C158-AB60-8F4F-8AF3-A6B197BE0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2696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6">
            <a:extLst>
              <a:ext uri="{FF2B5EF4-FFF2-40B4-BE49-F238E27FC236}">
                <a16:creationId xmlns:a16="http://schemas.microsoft.com/office/drawing/2014/main" id="{43A2945A-77F0-EA44-AE48-61DB7F6965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1219200"/>
            <a:ext cx="8410575" cy="46038"/>
          </a:xfrm>
          <a:prstGeom prst="rect">
            <a:avLst/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2057">
            <a:extLst>
              <a:ext uri="{FF2B5EF4-FFF2-40B4-BE49-F238E27FC236}">
                <a16:creationId xmlns:a16="http://schemas.microsoft.com/office/drawing/2014/main" id="{AA0F058F-2CFE-3445-807C-DDA762A6A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058">
            <a:extLst>
              <a:ext uri="{FF2B5EF4-FFF2-40B4-BE49-F238E27FC236}">
                <a16:creationId xmlns:a16="http://schemas.microsoft.com/office/drawing/2014/main" id="{48D79EF5-40FE-BE46-B148-F739AF86A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8781" name="Rectangle 2061">
            <a:extLst>
              <a:ext uri="{FF2B5EF4-FFF2-40B4-BE49-F238E27FC236}">
                <a16:creationId xmlns:a16="http://schemas.microsoft.com/office/drawing/2014/main" id="{89CC86BF-CA4A-3443-B019-939E58F86B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78E175-88E0-0D45-9A14-720AF3B073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ransition spd="med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iuc.edu/~hanj/pdf/pkdd07_twu.pdf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7">
            <a:extLst>
              <a:ext uri="{FF2B5EF4-FFF2-40B4-BE49-F238E27FC236}">
                <a16:creationId xmlns:a16="http://schemas.microsoft.com/office/drawing/2014/main" id="{2DBAD8BC-14FA-3349-9E08-9C44C8F78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7188"/>
            <a:ext cx="7773987" cy="785812"/>
          </a:xfrm>
        </p:spPr>
        <p:txBody>
          <a:bodyPr lIns="0" tIns="13335" rIns="0" bIns="0"/>
          <a:lstStyle/>
          <a:p>
            <a:pPr marL="282575" indent="-271463">
              <a:spcBef>
                <a:spcPts val="100"/>
              </a:spcBef>
            </a:pPr>
            <a:r>
              <a:rPr lang="en-US" alt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C45E3C7-D6B1-6042-9CBD-657C89C063CE}"/>
              </a:ext>
            </a:extLst>
          </p:cNvPr>
          <p:cNvGrpSpPr/>
          <p:nvPr/>
        </p:nvGrpSpPr>
        <p:grpSpPr>
          <a:xfrm>
            <a:off x="0" y="5991291"/>
            <a:ext cx="9144001" cy="887730"/>
            <a:chOff x="0" y="5970587"/>
            <a:chExt cx="9144001" cy="887730"/>
          </a:xfrm>
          <a:solidFill>
            <a:schemeClr val="accent1"/>
          </a:solidFill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F556D48-E38A-7442-9678-6DCE79949B97}"/>
                </a:ext>
              </a:extLst>
            </p:cNvPr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C4C48BA-5354-7A49-ABA6-1EE728C47536}"/>
                </a:ext>
              </a:extLst>
            </p:cNvPr>
            <p:cNvSpPr/>
            <p:nvPr/>
          </p:nvSpPr>
          <p:spPr>
            <a:xfrm>
              <a:off x="1" y="6043612"/>
              <a:ext cx="9144000" cy="714375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D992F24C-588B-B44E-B64F-267477246603}"/>
              </a:ext>
            </a:extLst>
          </p:cNvPr>
          <p:cNvSpPr txBox="1"/>
          <p:nvPr/>
        </p:nvSpPr>
        <p:spPr>
          <a:xfrm>
            <a:off x="79375" y="5988050"/>
            <a:ext cx="9064625" cy="7318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pc="-150">
                <a:latin typeface="Arial" panose="020B0604020202020204" pitchFamily="34" charset="0"/>
                <a:cs typeface="Arial" panose="020B0604020202020204" pitchFamily="34" charset="0"/>
              </a:rPr>
              <a:t>Lecture   7– 8: </a:t>
            </a:r>
            <a:r>
              <a:rPr lang="en-US" dirty="0"/>
              <a:t>Frequent Pattern Analysis</a:t>
            </a:r>
            <a:endParaRPr lang="en-US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 Adapted from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Jiawei Han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Jianlin Cheng</a:t>
            </a: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CD6B486E-8344-B942-AD69-D13B656B6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23168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2607AE93-023F-6E49-B544-1008C67B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4E8FE1-6388-B04F-A522-ACD0B5B852E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E631C7A-F8F1-2945-9D3A-06DCA53F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/>
              <a:t>Basic Concepts: Association Rules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D0C3166-4FA3-484D-B581-95283D418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334000" cy="4953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/>
              <a:t>Find all the rules </a:t>
            </a:r>
            <a:r>
              <a:rPr lang="en-US" altLang="en-US" sz="2400" i="1"/>
              <a:t>X </a:t>
            </a: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 i="1">
                <a:sym typeface="Wingdings" pitchFamily="2" charset="2"/>
              </a:rPr>
              <a:t>Y</a:t>
            </a:r>
            <a:r>
              <a:rPr lang="en-US" altLang="en-US" sz="2400" i="1">
                <a:sym typeface="Symbol" pitchFamily="2" charset="2"/>
              </a:rPr>
              <a:t> </a:t>
            </a:r>
            <a:r>
              <a:rPr lang="en-US" altLang="en-US" sz="2400"/>
              <a:t>with minimum support and confidence</a:t>
            </a:r>
            <a:endParaRPr lang="en-US" altLang="en-US" sz="2400">
              <a:sym typeface="Symbol" pitchFamily="2" charset="2"/>
            </a:endParaRPr>
          </a:p>
          <a:p>
            <a:pPr marL="914400" lvl="1" indent="-457200" eaLnBrk="1" hangingPunct="1"/>
            <a:r>
              <a:rPr lang="en-US" altLang="en-US" sz="2400">
                <a:solidFill>
                  <a:schemeClr val="hlink"/>
                </a:solidFill>
                <a:sym typeface="Symbol" pitchFamily="2" charset="2"/>
              </a:rPr>
              <a:t>support</a:t>
            </a:r>
            <a:r>
              <a:rPr lang="en-US" altLang="en-US" sz="2400">
                <a:sym typeface="Symbol" pitchFamily="2" charset="2"/>
              </a:rPr>
              <a:t>, </a:t>
            </a:r>
            <a:r>
              <a:rPr lang="en-US" altLang="en-US" sz="2400" i="1">
                <a:sym typeface="Symbol" pitchFamily="2" charset="2"/>
              </a:rPr>
              <a:t>s</a:t>
            </a:r>
            <a:r>
              <a:rPr lang="en-US" altLang="en-US" sz="2400">
                <a:sym typeface="Symbol" pitchFamily="2" charset="2"/>
              </a:rPr>
              <a:t>, </a:t>
            </a:r>
            <a:r>
              <a:rPr lang="en-US" altLang="en-US" sz="2400">
                <a:solidFill>
                  <a:schemeClr val="tx2"/>
                </a:solidFill>
                <a:sym typeface="Symbol" pitchFamily="2" charset="2"/>
              </a:rPr>
              <a:t>probability</a:t>
            </a:r>
            <a:r>
              <a:rPr lang="en-US" altLang="en-US" sz="2400">
                <a:sym typeface="Symbol" pitchFamily="2" charset="2"/>
              </a:rPr>
              <a:t> that a transaction contains X  Y</a:t>
            </a:r>
          </a:p>
          <a:p>
            <a:pPr marL="914400" lvl="1" indent="-457200" eaLnBrk="1" hangingPunct="1"/>
            <a:r>
              <a:rPr lang="en-US" altLang="en-US" sz="2400">
                <a:solidFill>
                  <a:schemeClr val="hlink"/>
                </a:solidFill>
                <a:sym typeface="Symbol" pitchFamily="2" charset="2"/>
              </a:rPr>
              <a:t>confidence</a:t>
            </a:r>
            <a:r>
              <a:rPr lang="en-US" altLang="en-US" sz="2400">
                <a:sym typeface="Symbol" pitchFamily="2" charset="2"/>
              </a:rPr>
              <a:t>, </a:t>
            </a:r>
            <a:r>
              <a:rPr lang="en-US" altLang="en-US" sz="2400" i="1">
                <a:sym typeface="Symbol" pitchFamily="2" charset="2"/>
              </a:rPr>
              <a:t>c,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chemeClr val="tx2"/>
                </a:solidFill>
                <a:sym typeface="Symbol" pitchFamily="2" charset="2"/>
              </a:rPr>
              <a:t>conditional probability</a:t>
            </a:r>
            <a:r>
              <a:rPr lang="en-US" altLang="en-US" sz="2400">
                <a:sym typeface="Symbol" pitchFamily="2" charset="2"/>
              </a:rPr>
              <a:t> that a transaction having X also contains </a:t>
            </a:r>
            <a:r>
              <a:rPr lang="en-US" altLang="en-US" sz="2400" i="1">
                <a:sym typeface="Symbol" pitchFamily="2" charset="2"/>
              </a:rPr>
              <a:t>Y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000" i="1"/>
              <a:t>Let  minsup = 50%, minconf = 50%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000" i="1"/>
              <a:t>Freq. Pat.: </a:t>
            </a:r>
            <a:r>
              <a:rPr lang="en-US" altLang="en-US" sz="2000"/>
              <a:t>Beer:3, Nuts:3, Diaper:4, Eggs:3, {Beer, Diaper}:3</a:t>
            </a:r>
          </a:p>
        </p:txBody>
      </p:sp>
      <p:sp>
        <p:nvSpPr>
          <p:cNvPr id="31748" name="Oval 5">
            <a:extLst>
              <a:ext uri="{FF2B5EF4-FFF2-40B4-BE49-F238E27FC236}">
                <a16:creationId xmlns:a16="http://schemas.microsoft.com/office/drawing/2014/main" id="{28056B16-41E8-6A43-B6E6-9EC20D2C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3927475"/>
            <a:ext cx="1643063" cy="1168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9" name="Oval 6">
            <a:extLst>
              <a:ext uri="{FF2B5EF4-FFF2-40B4-BE49-F238E27FC236}">
                <a16:creationId xmlns:a16="http://schemas.microsoft.com/office/drawing/2014/main" id="{59C91C6E-796B-E042-8A71-41033AFC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3927475"/>
            <a:ext cx="1643063" cy="1298575"/>
          </a:xfrm>
          <a:prstGeom prst="ellipse">
            <a:avLst/>
          </a:prstGeom>
          <a:solidFill>
            <a:srgbClr val="99CCFF">
              <a:alpha val="50195"/>
            </a:srgbClr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Line 7">
            <a:extLst>
              <a:ext uri="{FF2B5EF4-FFF2-40B4-BE49-F238E27FC236}">
                <a16:creationId xmlns:a16="http://schemas.microsoft.com/office/drawing/2014/main" id="{FF03FCDA-AB26-004A-BCE2-F8CAEC9EE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063" y="4511675"/>
            <a:ext cx="198437" cy="6492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8">
            <a:extLst>
              <a:ext uri="{FF2B5EF4-FFF2-40B4-BE49-F238E27FC236}">
                <a16:creationId xmlns:a16="http://schemas.microsoft.com/office/drawing/2014/main" id="{A046730A-1B93-724F-A370-FE7CDA86B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7325" y="4057650"/>
            <a:ext cx="196850" cy="584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9">
            <a:extLst>
              <a:ext uri="{FF2B5EF4-FFF2-40B4-BE49-F238E27FC236}">
                <a16:creationId xmlns:a16="http://schemas.microsoft.com/office/drawing/2014/main" id="{3C4BA741-0067-DF45-B904-2B93F97985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38338" y="3732213"/>
            <a:ext cx="0" cy="7794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FA437D62-09BC-2847-A278-763C700A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3536950"/>
            <a:ext cx="10525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buys diaper</a:t>
            </a:r>
            <a:endParaRPr lang="en-US" altLang="en-US" sz="1800" b="1" u="sng">
              <a:latin typeface="Times New Roman" panose="02020603050405020304" pitchFamily="18" charset="0"/>
            </a:endParaRPr>
          </a:p>
        </p:txBody>
      </p:sp>
      <p:sp>
        <p:nvSpPr>
          <p:cNvPr id="31754" name="Text Box 11">
            <a:extLst>
              <a:ext uri="{FF2B5EF4-FFF2-40B4-BE49-F238E27FC236}">
                <a16:creationId xmlns:a16="http://schemas.microsoft.com/office/drawing/2014/main" id="{AF1A8863-6D8C-5A4C-BCCF-ED0B3672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73450"/>
            <a:ext cx="1066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FA180"/>
                </a:solidFill>
                <a:latin typeface="Times New Roman" panose="02020603050405020304" pitchFamily="18" charset="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FA180"/>
                </a:solidFill>
                <a:latin typeface="Times New Roman" panose="02020603050405020304" pitchFamily="18" charset="0"/>
              </a:rPr>
              <a:t>buys both</a:t>
            </a:r>
            <a:endParaRPr lang="en-US" altLang="en-US" sz="1600" b="1" u="sng">
              <a:solidFill>
                <a:srgbClr val="5FA1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D90A3FFF-3B9C-E048-ACCF-93D15788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095875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buys beer</a:t>
            </a:r>
            <a:endParaRPr lang="en-US" altLang="en-US" sz="1800" b="1" u="sng">
              <a:latin typeface="Times New Roman" panose="02020603050405020304" pitchFamily="18" charset="0"/>
            </a:endParaRPr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B0099DF2-6F52-344F-B551-D6F7A363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73450"/>
            <a:ext cx="33528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7" name="Rectangle 15">
            <a:extLst>
              <a:ext uri="{FF2B5EF4-FFF2-40B4-BE49-F238E27FC236}">
                <a16:creationId xmlns:a16="http://schemas.microsoft.com/office/drawing/2014/main" id="{9D4AC691-C7F0-2646-BDFB-3D2F777A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76860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Nuts, Eggs, Milk</a:t>
            </a:r>
          </a:p>
        </p:txBody>
      </p:sp>
      <p:sp>
        <p:nvSpPr>
          <p:cNvPr id="31758" name="Rectangle 16">
            <a:extLst>
              <a:ext uri="{FF2B5EF4-FFF2-40B4-BE49-F238E27FC236}">
                <a16:creationId xmlns:a16="http://schemas.microsoft.com/office/drawing/2014/main" id="{3A160962-2CCA-4149-98CB-8BF5F830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6860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40</a:t>
            </a: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A92DC9DF-08B4-5B48-8A4C-0D1A5F6D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05435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400"/>
              <a:t>Nuts, Coffee, Diaper, Eggs, Milk</a:t>
            </a:r>
          </a:p>
        </p:txBody>
      </p:sp>
      <p:sp>
        <p:nvSpPr>
          <p:cNvPr id="31760" name="Rectangle 18">
            <a:extLst>
              <a:ext uri="{FF2B5EF4-FFF2-40B4-BE49-F238E27FC236}">
                <a16:creationId xmlns:a16="http://schemas.microsoft.com/office/drawing/2014/main" id="{EBBAFE89-CECE-A44C-8E26-A76304CD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5435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50</a:t>
            </a:r>
          </a:p>
        </p:txBody>
      </p:sp>
      <p:sp>
        <p:nvSpPr>
          <p:cNvPr id="31761" name="Rectangle 19">
            <a:extLst>
              <a:ext uri="{FF2B5EF4-FFF2-40B4-BE49-F238E27FC236}">
                <a16:creationId xmlns:a16="http://schemas.microsoft.com/office/drawing/2014/main" id="{D0F9BE46-C734-B14B-AB4A-2F582A12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4574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Beer, Diaper, Eggs</a:t>
            </a:r>
          </a:p>
        </p:txBody>
      </p:sp>
      <p:sp>
        <p:nvSpPr>
          <p:cNvPr id="31762" name="Rectangle 20">
            <a:extLst>
              <a:ext uri="{FF2B5EF4-FFF2-40B4-BE49-F238E27FC236}">
                <a16:creationId xmlns:a16="http://schemas.microsoft.com/office/drawing/2014/main" id="{FC19AA97-739D-704D-B5EB-2E2B4B6A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574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30</a:t>
            </a:r>
          </a:p>
        </p:txBody>
      </p:sp>
      <p:sp>
        <p:nvSpPr>
          <p:cNvPr id="31763" name="Rectangle 21">
            <a:extLst>
              <a:ext uri="{FF2B5EF4-FFF2-40B4-BE49-F238E27FC236}">
                <a16:creationId xmlns:a16="http://schemas.microsoft.com/office/drawing/2014/main" id="{49E98370-EF06-424E-80C7-9B42C9AB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14630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Beer, Coffee, Diaper</a:t>
            </a:r>
          </a:p>
        </p:txBody>
      </p:sp>
      <p:sp>
        <p:nvSpPr>
          <p:cNvPr id="31764" name="Rectangle 22">
            <a:extLst>
              <a:ext uri="{FF2B5EF4-FFF2-40B4-BE49-F238E27FC236}">
                <a16:creationId xmlns:a16="http://schemas.microsoft.com/office/drawing/2014/main" id="{B9B37C47-5736-554B-9085-CEB0A8D93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4630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20</a:t>
            </a:r>
          </a:p>
        </p:txBody>
      </p:sp>
      <p:sp>
        <p:nvSpPr>
          <p:cNvPr id="31765" name="Rectangle 23">
            <a:extLst>
              <a:ext uri="{FF2B5EF4-FFF2-40B4-BE49-F238E27FC236}">
                <a16:creationId xmlns:a16="http://schemas.microsoft.com/office/drawing/2014/main" id="{00F07533-6ED7-C548-9E9D-DF8820C2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8351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Beer, Nuts, Diaper</a:t>
            </a:r>
          </a:p>
        </p:txBody>
      </p:sp>
      <p:sp>
        <p:nvSpPr>
          <p:cNvPr id="31766" name="Rectangle 24">
            <a:extLst>
              <a:ext uri="{FF2B5EF4-FFF2-40B4-BE49-F238E27FC236}">
                <a16:creationId xmlns:a16="http://schemas.microsoft.com/office/drawing/2014/main" id="{5F4CB69E-E3A7-CF48-B7E5-B30020B3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351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31767" name="Rectangle 25">
            <a:extLst>
              <a:ext uri="{FF2B5EF4-FFF2-40B4-BE49-F238E27FC236}">
                <a16:creationId xmlns:a16="http://schemas.microsoft.com/office/drawing/2014/main" id="{5DC62E63-76F6-4D4A-BD92-32520D8A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524000"/>
            <a:ext cx="28924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>
                <a:solidFill>
                  <a:schemeClr val="hlink"/>
                </a:solidFill>
              </a:rPr>
              <a:t>Items bought</a:t>
            </a:r>
          </a:p>
        </p:txBody>
      </p:sp>
      <p:sp>
        <p:nvSpPr>
          <p:cNvPr id="31768" name="Rectangle 26">
            <a:extLst>
              <a:ext uri="{FF2B5EF4-FFF2-40B4-BE49-F238E27FC236}">
                <a16:creationId xmlns:a16="http://schemas.microsoft.com/office/drawing/2014/main" id="{E0E746A3-B9C4-D948-B80B-2E747CB8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46037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400" b="1">
                <a:solidFill>
                  <a:schemeClr val="hlink"/>
                </a:solidFill>
              </a:rPr>
              <a:t>Tid</a:t>
            </a:r>
          </a:p>
        </p:txBody>
      </p:sp>
      <p:sp>
        <p:nvSpPr>
          <p:cNvPr id="31769" name="Line 27">
            <a:extLst>
              <a:ext uri="{FF2B5EF4-FFF2-40B4-BE49-F238E27FC236}">
                <a16:creationId xmlns:a16="http://schemas.microsoft.com/office/drawing/2014/main" id="{B885DEB7-779F-5844-BF9D-AADC4CB86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Line 28">
            <a:extLst>
              <a:ext uri="{FF2B5EF4-FFF2-40B4-BE49-F238E27FC236}">
                <a16:creationId xmlns:a16="http://schemas.microsoft.com/office/drawing/2014/main" id="{769618F8-D5D1-374D-8B83-BAAB266ED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83515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1" name="Line 29">
            <a:extLst>
              <a:ext uri="{FF2B5EF4-FFF2-40B4-BE49-F238E27FC236}">
                <a16:creationId xmlns:a16="http://schemas.microsoft.com/office/drawing/2014/main" id="{86442BD4-4614-D148-9CFF-382BA4B82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46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2" name="Line 30">
            <a:extLst>
              <a:ext uri="{FF2B5EF4-FFF2-40B4-BE49-F238E27FC236}">
                <a16:creationId xmlns:a16="http://schemas.microsoft.com/office/drawing/2014/main" id="{DB4CD291-EBF2-8B4A-9348-104917582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4574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3" name="Line 31">
            <a:extLst>
              <a:ext uri="{FF2B5EF4-FFF2-40B4-BE49-F238E27FC236}">
                <a16:creationId xmlns:a16="http://schemas.microsoft.com/office/drawing/2014/main" id="{37AB2DD2-6B83-6D4D-B678-3EB2069BE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68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Line 32">
            <a:extLst>
              <a:ext uri="{FF2B5EF4-FFF2-40B4-BE49-F238E27FC236}">
                <a16:creationId xmlns:a16="http://schemas.microsoft.com/office/drawing/2014/main" id="{E57590B1-8CA4-CB46-B79F-BF312066E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3401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5" name="Line 33">
            <a:extLst>
              <a:ext uri="{FF2B5EF4-FFF2-40B4-BE49-F238E27FC236}">
                <a16:creationId xmlns:a16="http://schemas.microsoft.com/office/drawing/2014/main" id="{726D1395-68D5-274D-BD62-05299ECCA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Line 34">
            <a:extLst>
              <a:ext uri="{FF2B5EF4-FFF2-40B4-BE49-F238E27FC236}">
                <a16:creationId xmlns:a16="http://schemas.microsoft.com/office/drawing/2014/main" id="{FE4D1CA4-5DEE-F344-9364-1C925BED8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75" y="15240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7" name="Line 35">
            <a:extLst>
              <a:ext uri="{FF2B5EF4-FFF2-40B4-BE49-F238E27FC236}">
                <a16:creationId xmlns:a16="http://schemas.microsoft.com/office/drawing/2014/main" id="{FBA6635A-81A9-3341-90E5-7147307EA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8" name="Line 36">
            <a:extLst>
              <a:ext uri="{FF2B5EF4-FFF2-40B4-BE49-F238E27FC236}">
                <a16:creationId xmlns:a16="http://schemas.microsoft.com/office/drawing/2014/main" id="{8575EC9C-AC11-2245-A856-C9FE7EC9A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543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9" name="Rectangle 38">
            <a:extLst>
              <a:ext uri="{FF2B5EF4-FFF2-40B4-BE49-F238E27FC236}">
                <a16:creationId xmlns:a16="http://schemas.microsoft.com/office/drawing/2014/main" id="{78109C7F-8731-374B-BB51-99862A63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41020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/>
              <a:t>Association rules: (many more!)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/>
              <a:t>Beer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>
                <a:sym typeface="Symbol" pitchFamily="2" charset="2"/>
              </a:rPr>
              <a:t> Diaper  </a:t>
            </a:r>
            <a:r>
              <a:rPr lang="en-US" altLang="en-US" sz="2400">
                <a:sym typeface="Symbol" pitchFamily="2" charset="2"/>
              </a:rPr>
              <a:t>(60%, 100%)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/>
              <a:t>Diaper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>
                <a:sym typeface="Symbol" pitchFamily="2" charset="2"/>
              </a:rPr>
              <a:t> Beer  </a:t>
            </a:r>
            <a:r>
              <a:rPr lang="en-US" altLang="en-US" sz="2400">
                <a:sym typeface="Symbol" pitchFamily="2" charset="2"/>
              </a:rPr>
              <a:t>(60%, 75%)</a:t>
            </a:r>
          </a:p>
        </p:txBody>
      </p:sp>
      <p:pic>
        <p:nvPicPr>
          <p:cNvPr id="31780" name="Content Placeholder 4">
            <a:extLst>
              <a:ext uri="{FF2B5EF4-FFF2-40B4-BE49-F238E27FC236}">
                <a16:creationId xmlns:a16="http://schemas.microsoft.com/office/drawing/2014/main" id="{C7B80DFE-837C-4B48-9D00-043AC83CD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4000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A4AAD303-8749-944D-A9B9-B2CE5CC90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D388F3-9A13-404B-9632-1D18E424CFC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BB63B9E-09A6-3245-8375-AB11B20FD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/>
              <a:t>Closed Patterns and Max-Patterns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BA8EDDE-CB97-444D-B9A3-8171BB344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A long pattern contains a combinatorial number of sub-patterns, e.g.,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  <a:r>
              <a:rPr lang="en-US" altLang="en-US" sz="2400" dirty="0">
                <a:sym typeface="Wingdings" pitchFamily="2" charset="2"/>
              </a:rPr>
              <a:t>contains</a:t>
            </a:r>
            <a:r>
              <a:rPr lang="en-US" altLang="en-US" sz="2400" dirty="0"/>
              <a:t> (</a:t>
            </a:r>
            <a:r>
              <a:rPr lang="en-US" altLang="en-US" sz="2400" baseline="-25000" dirty="0"/>
              <a:t>100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) + (</a:t>
            </a:r>
            <a:r>
              <a:rPr lang="en-US" altLang="en-US" sz="2400" baseline="-25000" dirty="0"/>
              <a:t>100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+ … + (</a:t>
            </a:r>
            <a:r>
              <a:rPr lang="en-US" altLang="en-US" sz="2400" baseline="-25000" dirty="0"/>
              <a:t>1</a:t>
            </a:r>
            <a:r>
              <a:rPr lang="en-US" altLang="en-US" sz="2400" baseline="30000" dirty="0"/>
              <a:t>1</a:t>
            </a:r>
            <a:r>
              <a:rPr lang="en-US" altLang="en-US" sz="2400" baseline="-25000" dirty="0"/>
              <a:t>0</a:t>
            </a:r>
            <a:r>
              <a:rPr lang="en-US" altLang="en-US" sz="2400" baseline="30000" dirty="0"/>
              <a:t>0</a:t>
            </a:r>
            <a:r>
              <a:rPr lang="en-US" altLang="en-US" sz="2400" baseline="-25000" dirty="0"/>
              <a:t>0</a:t>
            </a:r>
            <a:r>
              <a:rPr lang="en-US" altLang="en-US" sz="2400" baseline="30000" dirty="0"/>
              <a:t>0</a:t>
            </a:r>
            <a:r>
              <a:rPr lang="en-US" altLang="en-US" sz="2400" dirty="0"/>
              <a:t>) = 2</a:t>
            </a:r>
            <a:r>
              <a:rPr lang="en-US" altLang="en-US" sz="2400" baseline="30000" dirty="0"/>
              <a:t>100 </a:t>
            </a:r>
            <a:r>
              <a:rPr lang="en-US" altLang="en-US" sz="2400" dirty="0"/>
              <a:t>– 1 = 1.27*10</a:t>
            </a:r>
            <a:r>
              <a:rPr lang="en-US" altLang="en-US" sz="2400" baseline="30000" dirty="0"/>
              <a:t>30 </a:t>
            </a:r>
            <a:r>
              <a:rPr lang="en-US" altLang="en-US" sz="2400" dirty="0"/>
              <a:t>sub-patterns!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Solution: </a:t>
            </a:r>
            <a:r>
              <a:rPr lang="en-US" altLang="en-US" sz="2400" i="1" dirty="0"/>
              <a:t>Mine </a:t>
            </a:r>
            <a:r>
              <a:rPr lang="en-US" altLang="en-US" sz="2400" i="1" dirty="0">
                <a:solidFill>
                  <a:schemeClr val="hlink"/>
                </a:solidFill>
              </a:rPr>
              <a:t>closed patterns</a:t>
            </a:r>
            <a:r>
              <a:rPr lang="en-US" altLang="en-US" sz="2400" i="1" dirty="0"/>
              <a:t> and </a:t>
            </a:r>
            <a:r>
              <a:rPr lang="en-US" altLang="en-US" sz="2400" i="1" dirty="0">
                <a:solidFill>
                  <a:schemeClr val="hlink"/>
                </a:solidFill>
              </a:rPr>
              <a:t>max-patterns</a:t>
            </a:r>
            <a:r>
              <a:rPr lang="en-US" altLang="en-US" sz="2400" i="1" dirty="0"/>
              <a:t> instead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An itemset X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chemeClr val="hlink"/>
                </a:solidFill>
              </a:rPr>
              <a:t>closed </a:t>
            </a:r>
            <a:r>
              <a:rPr lang="en-US" altLang="en-US" sz="2400" dirty="0"/>
              <a:t>if X is </a:t>
            </a:r>
            <a:r>
              <a:rPr lang="en-US" altLang="en-US" sz="2400" i="1" dirty="0"/>
              <a:t>frequent</a:t>
            </a:r>
            <a:r>
              <a:rPr lang="en-US" altLang="en-US" sz="2400" dirty="0"/>
              <a:t> and there exists </a:t>
            </a:r>
            <a:r>
              <a:rPr lang="en-US" altLang="en-US" sz="2400" i="1" dirty="0"/>
              <a:t>no super-pattern</a:t>
            </a:r>
            <a:r>
              <a:rPr lang="en-US" altLang="en-US" sz="2400" dirty="0"/>
              <a:t> Y </a:t>
            </a:r>
            <a:r>
              <a:rPr lang="he-IL" altLang="en-US" sz="2400" dirty="0"/>
              <a:t>כ</a:t>
            </a:r>
            <a:r>
              <a:rPr lang="en-US" altLang="en-US" sz="2400" dirty="0"/>
              <a:t> X, </a:t>
            </a:r>
            <a:r>
              <a:rPr lang="en-US" altLang="en-US" sz="2400" i="1" u="sng" dirty="0"/>
              <a:t>with the same support</a:t>
            </a:r>
            <a:r>
              <a:rPr lang="en-US" altLang="en-US" sz="2400" u="sng" dirty="0"/>
              <a:t> as X </a:t>
            </a:r>
            <a:r>
              <a:rPr lang="en-US" altLang="en-US" sz="2400" dirty="0"/>
              <a:t>(proposed by </a:t>
            </a:r>
            <a:r>
              <a:rPr lang="en-US" altLang="en-US" sz="2400" dirty="0" err="1"/>
              <a:t>Pasquier</a:t>
            </a:r>
            <a:r>
              <a:rPr lang="en-US" altLang="en-US" sz="2400" dirty="0"/>
              <a:t>, et al. @ ICDT’99)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An itemset X is a </a:t>
            </a:r>
            <a:r>
              <a:rPr lang="en-US" altLang="en-US" sz="2400" dirty="0">
                <a:solidFill>
                  <a:schemeClr val="hlink"/>
                </a:solidFill>
              </a:rPr>
              <a:t>max-pattern</a:t>
            </a:r>
            <a:r>
              <a:rPr lang="en-US" altLang="en-US" sz="2400" dirty="0"/>
              <a:t> if X is frequent and there exists no frequent super-pattern Y </a:t>
            </a:r>
            <a:r>
              <a:rPr lang="he-IL" altLang="en-US" sz="2400" dirty="0"/>
              <a:t>כ</a:t>
            </a:r>
            <a:r>
              <a:rPr lang="en-US" altLang="en-US" sz="2400" dirty="0"/>
              <a:t> X (proposed by </a:t>
            </a:r>
            <a:r>
              <a:rPr lang="en-US" altLang="en-US" sz="2400" dirty="0" err="1"/>
              <a:t>Bayardo</a:t>
            </a:r>
            <a:r>
              <a:rPr lang="en-US" altLang="en-US" sz="2400" dirty="0"/>
              <a:t> @ SIGMOD’98)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Closed pattern is a lossless compression of freq. patterns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Reducing the # of patterns and rules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23FDF5A9-8688-C74E-8C64-9873D1E993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A55EF-08C4-BF46-9C45-4A031B13175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812E116-B1B9-CD42-BE85-997DD1C89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/>
              <a:t>Closed Patterns and Max-Patterns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FB98A8E-D756-1744-A6E7-542263A08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Exercise.  DB = {&lt;a</a:t>
            </a:r>
            <a:r>
              <a:rPr lang="en-US" altLang="en-US" baseline="-25000"/>
              <a:t>1</a:t>
            </a:r>
            <a:r>
              <a:rPr lang="en-US" altLang="en-US"/>
              <a:t>, …, a</a:t>
            </a:r>
            <a:r>
              <a:rPr lang="en-US" altLang="en-US" baseline="-25000"/>
              <a:t>100</a:t>
            </a:r>
            <a:r>
              <a:rPr lang="en-US" altLang="en-US"/>
              <a:t>&gt;, &lt; a</a:t>
            </a:r>
            <a:r>
              <a:rPr lang="en-US" altLang="en-US" baseline="-25000"/>
              <a:t>1</a:t>
            </a:r>
            <a:r>
              <a:rPr lang="en-US" altLang="en-US"/>
              <a:t>, …, a</a:t>
            </a:r>
            <a:r>
              <a:rPr lang="en-US" altLang="en-US" baseline="-25000"/>
              <a:t>50</a:t>
            </a:r>
            <a:r>
              <a:rPr lang="en-US" altLang="en-US"/>
              <a:t>&gt;} </a:t>
            </a:r>
            <a:endParaRPr lang="en-US" altLang="en-US">
              <a:sym typeface="Wingdings" pitchFamily="2" charset="2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Min_sup = 1.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What is the set of </a:t>
            </a:r>
            <a:r>
              <a:rPr lang="en-US" altLang="en-US">
                <a:solidFill>
                  <a:schemeClr val="hlink"/>
                </a:solidFill>
              </a:rPr>
              <a:t>closed itemset</a:t>
            </a:r>
            <a:r>
              <a:rPr lang="en-US" altLang="en-US"/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&lt;a</a:t>
            </a:r>
            <a:r>
              <a:rPr lang="en-US" altLang="en-US" baseline="-25000"/>
              <a:t>1</a:t>
            </a:r>
            <a:r>
              <a:rPr lang="en-US" altLang="en-US"/>
              <a:t>, …, a</a:t>
            </a:r>
            <a:r>
              <a:rPr lang="en-US" altLang="en-US" baseline="-25000"/>
              <a:t>100</a:t>
            </a:r>
            <a:r>
              <a:rPr lang="en-US" altLang="en-US"/>
              <a:t>&gt;: 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&lt; a</a:t>
            </a:r>
            <a:r>
              <a:rPr lang="en-US" altLang="en-US" baseline="-25000"/>
              <a:t>1</a:t>
            </a:r>
            <a:r>
              <a:rPr lang="en-US" altLang="en-US"/>
              <a:t>, …, a</a:t>
            </a:r>
            <a:r>
              <a:rPr lang="en-US" altLang="en-US" baseline="-25000"/>
              <a:t>50</a:t>
            </a:r>
            <a:r>
              <a:rPr lang="en-US" altLang="en-US"/>
              <a:t>&gt;: 2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What is the set of </a:t>
            </a:r>
            <a:r>
              <a:rPr lang="en-US" altLang="en-US">
                <a:solidFill>
                  <a:schemeClr val="hlink"/>
                </a:solidFill>
              </a:rPr>
              <a:t>max-pattern?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&lt;a</a:t>
            </a:r>
            <a:r>
              <a:rPr lang="en-US" altLang="en-US" baseline="-25000"/>
              <a:t>1</a:t>
            </a:r>
            <a:r>
              <a:rPr lang="en-US" altLang="en-US"/>
              <a:t>, …, a</a:t>
            </a:r>
            <a:r>
              <a:rPr lang="en-US" altLang="en-US" baseline="-25000"/>
              <a:t>100</a:t>
            </a:r>
            <a:r>
              <a:rPr lang="en-US" altLang="en-US"/>
              <a:t>&gt;: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What is the set of </a:t>
            </a:r>
            <a:r>
              <a:rPr lang="en-US" altLang="en-US">
                <a:solidFill>
                  <a:schemeClr val="hlink"/>
                </a:solidFill>
              </a:rPr>
              <a:t>all patterns</a:t>
            </a:r>
            <a:r>
              <a:rPr lang="en-US" altLang="en-US"/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solidFill>
                  <a:schemeClr val="hlink"/>
                </a:solidFill>
              </a:rPr>
              <a:t>!!</a:t>
            </a: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>
            <a:extLst>
              <a:ext uri="{FF2B5EF4-FFF2-40B4-BE49-F238E27FC236}">
                <a16:creationId xmlns:a16="http://schemas.microsoft.com/office/drawing/2014/main" id="{C5F4AC3C-BAB7-C84A-8C97-56E9422FE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FAB590-BA5C-FD47-BD37-F26C5C77037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88834FB-7B76-2F4D-8D2D-B77B31E0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Computational Complexity of Frequent Itemset Mining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13E09A-AEDD-FA4F-B8B4-C8C477D06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029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How many itemsets are potentially to be generated in the worst case?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The </a:t>
            </a:r>
            <a:r>
              <a:rPr lang="en-US" altLang="zh-CN" sz="1800" b="1">
                <a:ea typeface="SimSun" panose="02010600030101010101" pitchFamily="2" charset="-122"/>
              </a:rPr>
              <a:t>number of frequent</a:t>
            </a:r>
            <a:r>
              <a:rPr lang="en-US" altLang="zh-CN" sz="1800">
                <a:ea typeface="SimSun" panose="02010600030101010101" pitchFamily="2" charset="-122"/>
              </a:rPr>
              <a:t> itemsets to be generated is senstive to the minsup threshold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When minsup is low, there exist potentially an exponential number of frequent itemsets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The worst case: M</a:t>
            </a:r>
            <a:r>
              <a:rPr lang="en-US" altLang="zh-CN" sz="1800" baseline="30000">
                <a:ea typeface="SimSun" panose="02010600030101010101" pitchFamily="2" charset="-122"/>
              </a:rPr>
              <a:t>N</a:t>
            </a:r>
            <a:r>
              <a:rPr lang="en-US" altLang="zh-CN" sz="1800">
                <a:ea typeface="SimSun" panose="02010600030101010101" pitchFamily="2" charset="-122"/>
              </a:rPr>
              <a:t> where M: # distinct items, and N: max length of transactions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The worst case complexty vs. the expected probability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Ex. Suppose Walmart has 10</a:t>
            </a:r>
            <a:r>
              <a:rPr lang="en-US" altLang="zh-CN" sz="1800" baseline="30000">
                <a:ea typeface="SimSun" panose="02010600030101010101" pitchFamily="2" charset="-122"/>
              </a:rPr>
              <a:t>4</a:t>
            </a:r>
            <a:r>
              <a:rPr lang="en-US" altLang="zh-CN" sz="1800">
                <a:ea typeface="SimSun" panose="02010600030101010101" pitchFamily="2" charset="-122"/>
              </a:rPr>
              <a:t> kinds of products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The chance to pick up one product 10</a:t>
            </a:r>
            <a:r>
              <a:rPr lang="en-US" altLang="zh-CN" sz="1800" baseline="30000">
                <a:ea typeface="SimSun" panose="02010600030101010101" pitchFamily="2" charset="-122"/>
              </a:rPr>
              <a:t>-4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The chance to pick up a particular set of 10 products: ~10</a:t>
            </a:r>
            <a:r>
              <a:rPr lang="en-US" altLang="zh-CN" sz="1800" baseline="30000">
                <a:ea typeface="SimSun" panose="02010600030101010101" pitchFamily="2" charset="-122"/>
              </a:rPr>
              <a:t>-40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CN" sz="1800">
                <a:ea typeface="SimSun" panose="02010600030101010101" pitchFamily="2" charset="-122"/>
              </a:rPr>
              <a:t>What is the chance this particular set of 10 products to be frequent 10</a:t>
            </a:r>
            <a:r>
              <a:rPr lang="en-US" altLang="zh-CN" sz="1800" baseline="30000">
                <a:ea typeface="SimSun" panose="02010600030101010101" pitchFamily="2" charset="-122"/>
              </a:rPr>
              <a:t>3</a:t>
            </a:r>
            <a:r>
              <a:rPr lang="en-US" altLang="zh-CN" sz="1800">
                <a:ea typeface="SimSun" panose="02010600030101010101" pitchFamily="2" charset="-122"/>
              </a:rPr>
              <a:t> times in 10</a:t>
            </a:r>
            <a:r>
              <a:rPr lang="en-US" altLang="zh-CN" sz="1800" baseline="30000">
                <a:ea typeface="SimSun" panose="02010600030101010101" pitchFamily="2" charset="-122"/>
              </a:rPr>
              <a:t>9</a:t>
            </a:r>
            <a:r>
              <a:rPr lang="en-US" altLang="zh-CN" sz="1800">
                <a:ea typeface="SimSun" panose="02010600030101010101" pitchFamily="2" charset="-122"/>
              </a:rPr>
              <a:t> transactions?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>
            <a:extLst>
              <a:ext uri="{FF2B5EF4-FFF2-40B4-BE49-F238E27FC236}">
                <a16:creationId xmlns:a16="http://schemas.microsoft.com/office/drawing/2014/main" id="{60711C5E-103F-8B4A-93F1-0C0FAD3C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E13298-78C1-D84E-ACE0-8881C3401E2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43EE489-BA0B-174B-B1E2-E6E58A056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Chapter 5: Mining Frequent Patterns, Association and Correlations: Basic Concepts and Methods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8ACBFD-180D-0E45-9803-BE222C7F22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Summary</a:t>
            </a:r>
          </a:p>
        </p:txBody>
      </p:sp>
      <p:sp>
        <p:nvSpPr>
          <p:cNvPr id="39940" name="AutoShape 4">
            <a:extLst>
              <a:ext uri="{FF2B5EF4-FFF2-40B4-BE49-F238E27FC236}">
                <a16:creationId xmlns:a16="http://schemas.microsoft.com/office/drawing/2014/main" id="{7BF6CF17-F70A-D342-960A-F7A2E446C124}"/>
              </a:ext>
            </a:extLst>
          </p:cNvPr>
          <p:cNvSpPr>
            <a:spLocks noChangeArrowheads="1"/>
          </p:cNvSpPr>
          <p:nvPr/>
        </p:nvSpPr>
        <p:spPr bwMode="auto">
          <a:xfrm rot="-1053010">
            <a:off x="6599238" y="24320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93F92353-5C76-D242-ADC2-53428DD55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246873-59AC-E949-8F19-8F9006467B6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09B770A-E6A7-AA4D-A794-97B1E1E43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Scalable Frequent Itemset Mining Methods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DD8DBCB-80F4-784E-A81B-7412CD5CB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 b="1"/>
              <a:t>Apriori: </a:t>
            </a:r>
            <a:r>
              <a:rPr lang="en-US" altLang="en-US" sz="2400"/>
              <a:t>A Candidate Generation-and-Test Approach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/>
              <a:t>Improving the Efficiency of Apriori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b="1"/>
              <a:t>FPGrowth</a:t>
            </a:r>
            <a:r>
              <a:rPr lang="en-US" altLang="en-US"/>
              <a:t>:  </a:t>
            </a:r>
            <a:r>
              <a:rPr lang="en-US" altLang="en-US" sz="2400"/>
              <a:t>A Frequent Pattern-Growth Approach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b="1"/>
              <a:t>ECLAT</a:t>
            </a:r>
            <a:r>
              <a:rPr lang="en-US" altLang="en-US"/>
              <a:t>: Frequent Pattern Mining with Vertical Data Format</a:t>
            </a:r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EDDD743F-0AAC-904D-9668-16BB9CA90A5D}"/>
              </a:ext>
            </a:extLst>
          </p:cNvPr>
          <p:cNvSpPr>
            <a:spLocks noChangeArrowheads="1"/>
          </p:cNvSpPr>
          <p:nvPr/>
        </p:nvSpPr>
        <p:spPr bwMode="auto">
          <a:xfrm rot="1297277">
            <a:off x="8051800" y="2084388"/>
            <a:ext cx="476250" cy="573087"/>
          </a:xfrm>
          <a:prstGeom prst="leftArrow">
            <a:avLst>
              <a:gd name="adj1" fmla="val 50000"/>
              <a:gd name="adj2" fmla="val 2744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>
            <a:extLst>
              <a:ext uri="{FF2B5EF4-FFF2-40B4-BE49-F238E27FC236}">
                <a16:creationId xmlns:a16="http://schemas.microsoft.com/office/drawing/2014/main" id="{A7A0B6E8-60BF-6845-8E1E-8A53D4389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90D074-D8A3-FA48-9823-0056087F015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D57842B-4841-2641-9E0E-0F8884A2E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/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3200"/>
              <a:t>The Downward Closure Property and Scalable Mining Methods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8BBC8B-2A9E-9840-8E9A-3EABF400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sz="2400"/>
              <a:t>The </a:t>
            </a:r>
            <a:r>
              <a:rPr lang="en-US" altLang="en-US" sz="2400">
                <a:solidFill>
                  <a:schemeClr val="hlink"/>
                </a:solidFill>
              </a:rPr>
              <a:t>downward closure</a:t>
            </a:r>
            <a:r>
              <a:rPr lang="en-US" altLang="en-US" sz="2400"/>
              <a:t> property of frequent patterns</a:t>
            </a:r>
          </a:p>
          <a:p>
            <a:pPr lvl="1" eaLnBrk="1" hangingPunct="1"/>
            <a:r>
              <a:rPr lang="en-US" altLang="en-US" sz="2400" u="sng">
                <a:solidFill>
                  <a:schemeClr val="hlink"/>
                </a:solidFill>
              </a:rPr>
              <a:t>Any subset of a frequent itemset must be frequent</a:t>
            </a:r>
            <a:endParaRPr lang="en-US" altLang="en-US" sz="2400">
              <a:solidFill>
                <a:schemeClr val="hlink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chemeClr val="bg2"/>
                </a:solidFill>
              </a:rPr>
              <a:t>If </a:t>
            </a:r>
            <a:r>
              <a:rPr lang="en-US" altLang="en-US" sz="2400" b="1">
                <a:solidFill>
                  <a:schemeClr val="bg2"/>
                </a:solidFill>
              </a:rPr>
              <a:t>{beer, diaper, nuts}</a:t>
            </a:r>
            <a:r>
              <a:rPr lang="en-US" altLang="en-US" sz="2400">
                <a:solidFill>
                  <a:schemeClr val="bg2"/>
                </a:solidFill>
              </a:rPr>
              <a:t> is frequent, so is </a:t>
            </a:r>
            <a:r>
              <a:rPr lang="en-US" altLang="en-US" sz="2400" b="1">
                <a:solidFill>
                  <a:schemeClr val="bg2"/>
                </a:solidFill>
              </a:rPr>
              <a:t>{beer, diaper}</a:t>
            </a:r>
            <a:endParaRPr lang="en-US" altLang="en-US" sz="2400">
              <a:solidFill>
                <a:schemeClr val="bg2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chemeClr val="bg2"/>
                </a:solidFill>
              </a:rPr>
              <a:t>i.e., every transaction having {beer, diaper, nuts} also contains {beer, diaper} </a:t>
            </a:r>
          </a:p>
          <a:p>
            <a:pPr eaLnBrk="1" hangingPunct="1"/>
            <a:r>
              <a:rPr lang="en-US" altLang="en-US" sz="2400">
                <a:solidFill>
                  <a:schemeClr val="bg2"/>
                </a:solidFill>
              </a:rPr>
              <a:t>Scalable mining methods: Three major approaches</a:t>
            </a:r>
          </a:p>
          <a:p>
            <a:pPr lvl="1" eaLnBrk="1" hangingPunct="1"/>
            <a:r>
              <a:rPr lang="en-US" altLang="en-US" sz="2400" b="1">
                <a:solidFill>
                  <a:schemeClr val="bg2"/>
                </a:solidFill>
              </a:rPr>
              <a:t>Apriori </a:t>
            </a:r>
            <a:r>
              <a:rPr lang="en-US" altLang="en-US" sz="2400">
                <a:solidFill>
                  <a:schemeClr val="bg2"/>
                </a:solidFill>
              </a:rPr>
              <a:t>(Agrawal &amp; Srikant@VLDB’94)</a:t>
            </a:r>
          </a:p>
          <a:p>
            <a:pPr lvl="1" eaLnBrk="1" hangingPunct="1"/>
            <a:r>
              <a:rPr lang="en-US" altLang="en-US" sz="2400" b="1">
                <a:solidFill>
                  <a:schemeClr val="bg2"/>
                </a:solidFill>
              </a:rPr>
              <a:t>Freq. pattern growth</a:t>
            </a:r>
            <a:r>
              <a:rPr lang="en-US" altLang="en-US" sz="2400">
                <a:solidFill>
                  <a:schemeClr val="bg2"/>
                </a:solidFill>
              </a:rPr>
              <a:t> (FPgrowth—Han, Pei &amp; Yin @SIGMOD’00)</a:t>
            </a:r>
          </a:p>
          <a:p>
            <a:pPr lvl="1" eaLnBrk="1" hangingPunct="1"/>
            <a:r>
              <a:rPr lang="en-US" altLang="en-US" sz="2400" b="1">
                <a:solidFill>
                  <a:schemeClr val="bg2"/>
                </a:solidFill>
              </a:rPr>
              <a:t>Vertical data format approach </a:t>
            </a:r>
            <a:r>
              <a:rPr lang="en-US" altLang="en-US" sz="2400">
                <a:solidFill>
                  <a:schemeClr val="bg2"/>
                </a:solidFill>
              </a:rPr>
              <a:t>(Charm—Zaki &amp; Hsiao @SDM’02)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F02638F-EFA2-E24C-95C8-0B0F20958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Atributes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0741AB6B-FF88-B848-9F37-F6346BFB3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2819400"/>
          </a:xfrm>
        </p:spPr>
        <p:txBody>
          <a:bodyPr/>
          <a:lstStyle/>
          <a:p>
            <a:r>
              <a:rPr lang="en-US" altLang="en-US"/>
              <a:t>To apply </a:t>
            </a:r>
            <a:r>
              <a:rPr lang="en-US" altLang="en-US" b="1"/>
              <a:t>Apriori </a:t>
            </a:r>
            <a:r>
              <a:rPr lang="en-US" altLang="en-US"/>
              <a:t>Algorithm, all attributes </a:t>
            </a:r>
            <a:r>
              <a:rPr lang="en-US" altLang="en-US" b="1"/>
              <a:t>must be nominal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B3596D54-560E-A749-B940-828374767F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17AD91-DE8B-2646-B74A-7C0C8538777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>
            <a:extLst>
              <a:ext uri="{FF2B5EF4-FFF2-40B4-BE49-F238E27FC236}">
                <a16:creationId xmlns:a16="http://schemas.microsoft.com/office/drawing/2014/main" id="{496B2DD6-D42B-7348-9AC9-36137F555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C2CC61-785E-0B4B-96F7-851FB64F506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F1E14EA-3063-D14C-A3E6-4AC5FA18C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448800" cy="762000"/>
          </a:xfrm>
        </p:spPr>
        <p:txBody>
          <a:bodyPr/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3200"/>
              <a:t>Apriori: A Candidate Generation &amp; Test Approach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60CEFB6-DD39-FB44-86D3-0A406457C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u="sng">
                <a:solidFill>
                  <a:schemeClr val="hlink"/>
                </a:solidFill>
              </a:rPr>
              <a:t>Apriori pruning principle</a:t>
            </a:r>
            <a:r>
              <a:rPr lang="en-US" altLang="en-US" sz="2400">
                <a:solidFill>
                  <a:schemeClr val="hlink"/>
                </a:solidFill>
              </a:rPr>
              <a:t>: </a:t>
            </a:r>
            <a:r>
              <a:rPr lang="en-US" altLang="en-US" sz="2400">
                <a:solidFill>
                  <a:schemeClr val="tx2"/>
                </a:solidFill>
              </a:rPr>
              <a:t>If there is </a:t>
            </a:r>
            <a:r>
              <a:rPr lang="en-US" altLang="en-US" sz="2400">
                <a:solidFill>
                  <a:schemeClr val="hlink"/>
                </a:solidFill>
              </a:rPr>
              <a:t>any</a:t>
            </a:r>
            <a:r>
              <a:rPr lang="en-US" altLang="en-US" sz="2400">
                <a:solidFill>
                  <a:schemeClr val="tx2"/>
                </a:solidFill>
              </a:rPr>
              <a:t> itemset which is infrequent, its superset should not be generated/tested! (</a:t>
            </a:r>
            <a:r>
              <a:rPr lang="en-US" altLang="en-US" sz="2400">
                <a:solidFill>
                  <a:schemeClr val="bg2"/>
                </a:solidFill>
              </a:rPr>
              <a:t>Agrawal &amp; Srikant @VLDB’94, Mannila, et al. @ KDD’ 94)</a:t>
            </a:r>
            <a:endParaRPr lang="en-US" altLang="en-US" sz="240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chemeClr val="bg2"/>
                </a:solidFill>
              </a:rPr>
              <a:t>Method: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/>
              <a:t>Initially, scan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>
                <a:solidFill>
                  <a:schemeClr val="hlink"/>
                </a:solidFill>
              </a:rPr>
              <a:t>Generate</a:t>
            </a:r>
            <a:r>
              <a:rPr lang="en-US" altLang="en-US" sz="2400">
                <a:solidFill>
                  <a:schemeClr val="bg2"/>
                </a:solidFill>
              </a:rPr>
              <a:t> length (k+1) </a:t>
            </a:r>
            <a:r>
              <a:rPr lang="en-US" altLang="en-US" sz="2400">
                <a:solidFill>
                  <a:schemeClr val="hlink"/>
                </a:solidFill>
              </a:rPr>
              <a:t>candidate</a:t>
            </a:r>
            <a:r>
              <a:rPr lang="en-US" altLang="en-US" sz="2400">
                <a:solidFill>
                  <a:schemeClr val="bg2"/>
                </a:solidFill>
              </a:rPr>
              <a:t> itemsets from length k </a:t>
            </a:r>
            <a:r>
              <a:rPr lang="en-US" altLang="en-US" sz="2400">
                <a:solidFill>
                  <a:schemeClr val="hlink"/>
                </a:solidFill>
              </a:rPr>
              <a:t>frequent</a:t>
            </a:r>
            <a:r>
              <a:rPr lang="en-US" altLang="en-US" sz="2400">
                <a:solidFill>
                  <a:schemeClr val="bg2"/>
                </a:solidFill>
              </a:rPr>
              <a:t> itemsets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>
                <a:solidFill>
                  <a:schemeClr val="hlink"/>
                </a:solidFill>
              </a:rPr>
              <a:t>Test </a:t>
            </a:r>
            <a:r>
              <a:rPr lang="en-US" altLang="en-US" sz="2400">
                <a:solidFill>
                  <a:schemeClr val="bg2"/>
                </a:solidFill>
              </a:rPr>
              <a:t>the candidates against DB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>
                <a:solidFill>
                  <a:schemeClr val="bg2"/>
                </a:solidFill>
              </a:rPr>
              <a:t>Terminate when no frequent or candidate set can be generated</a:t>
            </a: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>
            <a:extLst>
              <a:ext uri="{FF2B5EF4-FFF2-40B4-BE49-F238E27FC236}">
                <a16:creationId xmlns:a16="http://schemas.microsoft.com/office/drawing/2014/main" id="{654B6A3D-7215-794F-9F74-668D482FC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77890-540D-5B40-A239-F09C25F3E92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E624CF9-5974-0246-AFF7-D4BBB8EC8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The Apriori Algorithm—An Example 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C7E48941-F893-D947-8C0D-457186A3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Database TDB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2F7F4485-D38B-C841-89FA-F3D82F95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2733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 baseline="30000">
                <a:latin typeface="Times New Roman" panose="02020603050405020304" pitchFamily="18" charset="0"/>
              </a:rPr>
              <a:t>st</a:t>
            </a:r>
            <a:r>
              <a:rPr lang="en-US" altLang="en-US" sz="2400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C5A2509-DAEF-4E4D-A9EA-B6D07122A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27193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E2BA4BE4-B192-7148-A372-79C06E85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1720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C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767332E-2FE7-3E4A-83E5-16051DCA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15636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7CB78FF-A4BC-D341-BEB4-D1B35603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7290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A5B3A40-075C-F240-A6AE-C3BA3743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3332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C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F083AD27-431F-7F42-AF63-1809FF1E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338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C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B36567D5-BF8A-4B4F-B0D3-BA82A4D2D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7625" y="42529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B18CDAC2-543E-9840-8497-2B55A633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375126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 baseline="30000">
                <a:latin typeface="Times New Roman" panose="02020603050405020304" pitchFamily="18" charset="0"/>
              </a:rPr>
              <a:t>nd</a:t>
            </a:r>
            <a:r>
              <a:rPr lang="en-US" altLang="en-US" sz="2400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A3836D51-2A0B-0945-91C4-FF6B61D6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3070225"/>
            <a:ext cx="627063" cy="855663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57C9903-8785-174C-BDD7-4996ECC7C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238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7EE5DC77-7063-9C46-B9DB-7871CD74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58023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C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4C5088FE-2AF6-424C-8E4A-39854B24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8866E97A-ABA6-8A4C-A28C-F777F199D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8816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  <a:r>
              <a:rPr lang="en-US" altLang="en-US" sz="2400" baseline="30000">
                <a:latin typeface="Times New Roman" panose="02020603050405020304" pitchFamily="18" charset="0"/>
              </a:rPr>
              <a:t>rd</a:t>
            </a:r>
            <a:r>
              <a:rPr lang="en-US" altLang="en-US" sz="2400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45074" name="AutoShape 18">
            <a:extLst>
              <a:ext uri="{FF2B5EF4-FFF2-40B4-BE49-F238E27FC236}">
                <a16:creationId xmlns:a16="http://schemas.microsoft.com/office/drawing/2014/main" id="{C2EE091C-FE82-294F-8B82-C28429A75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4846638"/>
            <a:ext cx="441325" cy="124936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075" name="Line 19">
            <a:extLst>
              <a:ext uri="{FF2B5EF4-FFF2-40B4-BE49-F238E27FC236}">
                <a16:creationId xmlns:a16="http://schemas.microsoft.com/office/drawing/2014/main" id="{80F002F3-0BC6-DC4E-ACE4-AF5557F8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76" name="Line 20">
            <a:extLst>
              <a:ext uri="{FF2B5EF4-FFF2-40B4-BE49-F238E27FC236}">
                <a16:creationId xmlns:a16="http://schemas.microsoft.com/office/drawing/2014/main" id="{45A13843-47C3-824F-BBAC-3BE94FC66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2949" name="Group 21">
            <a:extLst>
              <a:ext uri="{FF2B5EF4-FFF2-40B4-BE49-F238E27FC236}">
                <a16:creationId xmlns:a16="http://schemas.microsoft.com/office/drawing/2014/main" id="{CF05E3FA-22B5-AD43-824A-30E0924A46D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828800"/>
          <a:ext cx="1905000" cy="15541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>
            <a:extLst>
              <a:ext uri="{FF2B5EF4-FFF2-40B4-BE49-F238E27FC236}">
                <a16:creationId xmlns:a16="http://schemas.microsoft.com/office/drawing/2014/main" id="{E020DB79-053E-DC45-A1B1-A17147737D6C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1219200"/>
          <a:ext cx="1752600" cy="186532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>
            <a:extLst>
              <a:ext uri="{FF2B5EF4-FFF2-40B4-BE49-F238E27FC236}">
                <a16:creationId xmlns:a16="http://schemas.microsoft.com/office/drawing/2014/main" id="{0E4CCC87-FE17-0F48-A27D-7F6CA3CC4095}"/>
              </a:ext>
            </a:extLst>
          </p:cNvPr>
          <p:cNvGraphicFramePr>
            <a:graphicFrameLocks noGrp="1"/>
          </p:cNvGraphicFramePr>
          <p:nvPr/>
        </p:nvGraphicFramePr>
        <p:xfrm>
          <a:off x="5943600" y="1371600"/>
          <a:ext cx="1752600" cy="15541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>
            <a:extLst>
              <a:ext uri="{FF2B5EF4-FFF2-40B4-BE49-F238E27FC236}">
                <a16:creationId xmlns:a16="http://schemas.microsoft.com/office/drawing/2014/main" id="{3207AC59-4BDC-B74E-A4A9-0BB1F7562268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3581400"/>
          <a:ext cx="1143000" cy="217646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>
            <a:extLst>
              <a:ext uri="{FF2B5EF4-FFF2-40B4-BE49-F238E27FC236}">
                <a16:creationId xmlns:a16="http://schemas.microsoft.com/office/drawing/2014/main" id="{4766301B-9135-954C-B53D-AF730C668396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3429000"/>
          <a:ext cx="1752600" cy="200503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>
            <a:extLst>
              <a:ext uri="{FF2B5EF4-FFF2-40B4-BE49-F238E27FC236}">
                <a16:creationId xmlns:a16="http://schemas.microsoft.com/office/drawing/2014/main" id="{3BCAB140-ACA6-754A-ABEE-DE6B1748FBB5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862388"/>
          <a:ext cx="1752600" cy="143196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>
            <a:extLst>
              <a:ext uri="{FF2B5EF4-FFF2-40B4-BE49-F238E27FC236}">
                <a16:creationId xmlns:a16="http://schemas.microsoft.com/office/drawing/2014/main" id="{3804EA53-21BD-194D-9C8B-A6C04CDECDEC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5867400"/>
          <a:ext cx="1143000" cy="65881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>
            <a:extLst>
              <a:ext uri="{FF2B5EF4-FFF2-40B4-BE49-F238E27FC236}">
                <a16:creationId xmlns:a16="http://schemas.microsoft.com/office/drawing/2014/main" id="{D3E8B1FD-F508-AE44-A2F6-84D81C564E70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867400"/>
          <a:ext cx="1752600" cy="61912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223" name="Text Box 167">
            <a:extLst>
              <a:ext uri="{FF2B5EF4-FFF2-40B4-BE49-F238E27FC236}">
                <a16:creationId xmlns:a16="http://schemas.microsoft.com/office/drawing/2014/main" id="{76116D75-45A8-8648-A556-E2D95118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Sup</a:t>
            </a:r>
            <a:r>
              <a:rPr lang="en-US" altLang="en-US" sz="2400" baseline="-25000"/>
              <a:t>min</a:t>
            </a:r>
            <a:r>
              <a:rPr lang="en-US" altLang="en-US" sz="2400"/>
              <a:t> = 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  <p:bldP spid="45064" grpId="0"/>
      <p:bldP spid="45065" grpId="0"/>
      <p:bldP spid="45066" grpId="0"/>
      <p:bldP spid="45068" grpId="0"/>
      <p:bldP spid="45069" grpId="0" animBg="1"/>
      <p:bldP spid="45071" grpId="0"/>
      <p:bldP spid="45072" grpId="0"/>
      <p:bldP spid="45073" grpId="0"/>
      <p:bldP spid="45074" grpId="0" animBg="1"/>
      <p:bldP spid="45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F9A3B7E6-9D7D-204C-802C-AFD2444D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850D0E-24A9-4141-B77B-40FE6EE736B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BD9C3E5-575C-4D49-B784-2C82558612B0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1825A9F-5E57-FF4C-B1A9-444B17EAB140}" type="slidenum">
              <a:rPr lang="zh-CN" altLang="en-US" sz="1200"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ea typeface="SimSun" panose="02010600030101010101" pitchFamily="2" charset="-122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4887B15-602C-4148-AC91-0BC667A0B3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077200" cy="3886200"/>
          </a:xfrm>
        </p:spPr>
        <p:txBody>
          <a:bodyPr/>
          <a:lstStyle/>
          <a:p>
            <a:pPr eaLnBrk="1" hangingPunct="1"/>
            <a:r>
              <a:rPr lang="en-US" altLang="en-US" sz="6000"/>
              <a:t>Data Mining: </a:t>
            </a:r>
            <a:br>
              <a:rPr lang="en-US" altLang="en-US" sz="6000"/>
            </a:br>
            <a:r>
              <a:rPr lang="en-US" altLang="en-US" sz="6000"/>
              <a:t> </a:t>
            </a:r>
            <a:r>
              <a:rPr lang="en-US" altLang="en-US" sz="4800"/>
              <a:t>Concepts and Techniques</a:t>
            </a:r>
            <a:br>
              <a:rPr lang="en-US" altLang="en-US" sz="4800"/>
            </a:br>
            <a:r>
              <a:rPr lang="en-US" altLang="en-US" sz="4800"/>
              <a:t> </a:t>
            </a:r>
            <a:r>
              <a:rPr lang="en-US" altLang="en-US" sz="2800"/>
              <a:t>(3</a:t>
            </a:r>
            <a:r>
              <a:rPr lang="en-US" altLang="en-US" sz="2800" baseline="30000"/>
              <a:t>rd</a:t>
            </a:r>
            <a:r>
              <a:rPr lang="en-US" altLang="en-US" sz="2800"/>
              <a:t> ed.)</a:t>
            </a:r>
            <a:br>
              <a:rPr lang="en-US" altLang="en-US" sz="4800"/>
            </a:br>
            <a:br>
              <a:rPr lang="en-US" altLang="en-US" sz="4800"/>
            </a:br>
            <a:r>
              <a:rPr lang="en-US" altLang="en-US" sz="3200"/>
              <a:t>— Chapter 6</a:t>
            </a:r>
            <a:r>
              <a:rPr lang="en-US" altLang="en-US" sz="2800"/>
              <a:t> —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D374074-F59E-AB40-AE4D-3DBCBAFA0A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Jiawei Han, Micheline Kamber, and Jian Pei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University of Illinois at Urbana-Champaign &amp;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Simon Fraser University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©2011 Han, Kamber &amp; Pei. 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33128BA-A707-6D43-9251-DCECC8DE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Frequent Itemset?</a:t>
            </a:r>
          </a:p>
        </p:txBody>
      </p:sp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9E43FDDF-9818-A546-BBFB-D5C27F18AE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18B976-A250-A34F-A1CE-35F00293B6F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8670FC-F5C8-DF44-AC89-6EB718EE27C9}"/>
              </a:ext>
            </a:extLst>
          </p:cNvPr>
          <p:cNvSpPr txBox="1">
            <a:spLocks/>
          </p:cNvSpPr>
          <p:nvPr/>
        </p:nvSpPr>
        <p:spPr bwMode="auto">
          <a:xfrm>
            <a:off x="228600" y="1333500"/>
            <a:ext cx="8686800" cy="3314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Finally resulting in the complete set of frequent </a:t>
            </a:r>
            <a:r>
              <a:rPr lang="en-US" dirty="0" err="1"/>
              <a:t>itemsets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, L</a:t>
            </a:r>
            <a:r>
              <a:rPr lang="en-US" baseline="-25000" dirty="0"/>
              <a:t>2 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endParaRPr lang="en-US" dirty="0"/>
          </a:p>
          <a:p>
            <a:pPr>
              <a:defRPr/>
            </a:pPr>
            <a:r>
              <a:rPr lang="en-US" b="1" dirty="0"/>
              <a:t>{A, B, C, E, AC, BC, BE, CE, BCE}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kern="0" dirty="0"/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>
            <a:extLst>
              <a:ext uri="{FF2B5EF4-FFF2-40B4-BE49-F238E27FC236}">
                <a16:creationId xmlns:a16="http://schemas.microsoft.com/office/drawing/2014/main" id="{DF9C1049-5EA0-0240-9DDC-43A714493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A0DE95-FB9F-CB46-8049-DD96EF90648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9F13EC8-4B70-7743-8890-C5EF066DC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en-US"/>
              <a:t>The Apriori Algorithm (</a:t>
            </a:r>
            <a:r>
              <a:rPr lang="en-US" altLang="en-US" sz="3200"/>
              <a:t>Pseudo-Code</a:t>
            </a:r>
            <a:r>
              <a:rPr lang="en-US" altLang="en-US" sz="3200" u="sng"/>
              <a:t>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3146FF7-4A7D-2C4A-8778-687A9855D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/>
              <a:t>C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: Candidate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/>
              <a:t>L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: frequent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/>
              <a:t>L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= {frequent items};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for</a:t>
            </a:r>
            <a:r>
              <a:rPr lang="en-US" altLang="en-US" sz="2400" b="1" dirty="0"/>
              <a:t> </a:t>
            </a:r>
            <a:r>
              <a:rPr lang="en-US" altLang="en-US" sz="2400" dirty="0"/>
              <a:t>(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1;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!=</a:t>
            </a:r>
            <a:r>
              <a:rPr lang="en-US" altLang="en-US" sz="2400" dirty="0">
                <a:sym typeface="Symbol" pitchFamily="2" charset="2"/>
              </a:rPr>
              <a:t></a:t>
            </a:r>
            <a:r>
              <a:rPr lang="en-US" altLang="en-US" sz="2400" dirty="0"/>
              <a:t>; </a:t>
            </a:r>
            <a:r>
              <a:rPr lang="en-US" altLang="en-US" sz="2400" i="1" dirty="0"/>
              <a:t>k</a:t>
            </a:r>
            <a:r>
              <a:rPr lang="en-US" altLang="en-US" sz="2400" dirty="0"/>
              <a:t>++) </a:t>
            </a:r>
            <a:r>
              <a:rPr lang="en-US" altLang="en-US" sz="2400" b="1" dirty="0">
                <a:solidFill>
                  <a:srgbClr val="F83F24"/>
                </a:solidFill>
              </a:rPr>
              <a:t>do begin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= candidates generated from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b="1" dirty="0">
                <a:solidFill>
                  <a:srgbClr val="F83F24"/>
                </a:solidFill>
              </a:rPr>
              <a:t>for each</a:t>
            </a:r>
            <a:r>
              <a:rPr lang="en-US" altLang="en-US" sz="2400" dirty="0"/>
              <a:t> transaction </a:t>
            </a:r>
            <a:r>
              <a:rPr lang="en-US" altLang="en-US" sz="2400" i="1" dirty="0"/>
              <a:t>t</a:t>
            </a:r>
            <a:r>
              <a:rPr lang="en-US" altLang="en-US" sz="2400" dirty="0"/>
              <a:t> in database 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increment the count of all candidates in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that are contained in </a:t>
            </a:r>
            <a:r>
              <a:rPr lang="en-US" altLang="en-US" sz="2400" i="1" dirty="0"/>
              <a:t>t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 = candidates in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with </a:t>
            </a:r>
            <a:r>
              <a:rPr lang="en-US" altLang="en-US" sz="2400" dirty="0" err="1"/>
              <a:t>min_support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b="1" dirty="0">
                <a:solidFill>
                  <a:srgbClr val="F83F24"/>
                </a:solidFill>
              </a:rPr>
              <a:t> end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return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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;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>
            <a:extLst>
              <a:ext uri="{FF2B5EF4-FFF2-40B4-BE49-F238E27FC236}">
                <a16:creationId xmlns:a16="http://schemas.microsoft.com/office/drawing/2014/main" id="{04141977-C0BE-7945-A68F-156E62C93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7D630F-490B-B44A-9E07-ED21A484865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DF7DF6F-4D22-594F-9A1C-3F5A2522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 of Apriori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2F9F0D-538A-C843-92BA-0A89D1B08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Step 1: self-joining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/>
              <a:t>L</a:t>
            </a:r>
            <a:r>
              <a:rPr lang="en-US" altLang="en-US" sz="2400" i="1" baseline="-25000"/>
              <a:t>3</a:t>
            </a:r>
            <a:r>
              <a:rPr lang="en-US" altLang="en-US" sz="2400" i="1"/>
              <a:t>=</a:t>
            </a:r>
            <a:r>
              <a:rPr lang="en-US" altLang="en-US" sz="2400"/>
              <a:t>{</a:t>
            </a:r>
            <a:r>
              <a:rPr lang="en-US" altLang="en-US" sz="2400" i="1"/>
              <a:t>abc, abd, acd, ace, bcd</a:t>
            </a:r>
            <a:r>
              <a:rPr lang="en-US" altLang="en-US" sz="240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Self-joining: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3</a:t>
            </a:r>
            <a:r>
              <a:rPr lang="en-US" altLang="en-US" sz="2400" i="1"/>
              <a:t>*L</a:t>
            </a:r>
            <a:r>
              <a:rPr lang="en-US" altLang="en-US" sz="2400" i="1" baseline="-25000"/>
              <a:t>3</a:t>
            </a:r>
            <a:endParaRPr lang="en-US" altLang="en-US" sz="2400" i="1"/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/>
              <a:t>abcd </a:t>
            </a:r>
            <a:r>
              <a:rPr lang="en-US" altLang="en-US" sz="2000"/>
              <a:t>from </a:t>
            </a:r>
            <a:r>
              <a:rPr lang="en-US" altLang="en-US" sz="2000" i="1"/>
              <a:t>abc</a:t>
            </a:r>
            <a:r>
              <a:rPr lang="en-US" altLang="en-US" sz="2000"/>
              <a:t> and </a:t>
            </a:r>
            <a:r>
              <a:rPr lang="en-US" altLang="en-US" sz="2000" i="1"/>
              <a:t>abd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/>
              <a:t>acde</a:t>
            </a:r>
            <a:r>
              <a:rPr lang="en-US" altLang="en-US" sz="2000"/>
              <a:t> from </a:t>
            </a:r>
            <a:r>
              <a:rPr lang="en-US" altLang="en-US" sz="2000" i="1"/>
              <a:t>acd</a:t>
            </a:r>
            <a:r>
              <a:rPr lang="en-US" altLang="en-US" sz="2000"/>
              <a:t> and </a:t>
            </a:r>
            <a:r>
              <a:rPr lang="en-US" altLang="en-US" sz="2000" i="1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/>
              <a:t>acde</a:t>
            </a:r>
            <a:r>
              <a:rPr lang="en-US" altLang="en-US" sz="2000"/>
              <a:t> is removed because </a:t>
            </a:r>
            <a:r>
              <a:rPr lang="en-US" altLang="en-US" sz="2000" i="1"/>
              <a:t>ade</a:t>
            </a:r>
            <a:r>
              <a:rPr lang="en-US" altLang="en-US" sz="2000"/>
              <a:t> is not in </a:t>
            </a:r>
            <a:r>
              <a:rPr lang="en-US" altLang="en-US" sz="2000" i="1"/>
              <a:t>L</a:t>
            </a:r>
            <a:r>
              <a:rPr lang="en-US" altLang="en-US" sz="2000" i="1" baseline="-2500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/>
              <a:t>C</a:t>
            </a:r>
            <a:r>
              <a:rPr lang="en-US" altLang="en-US" sz="2400" i="1" baseline="-25000"/>
              <a:t>4 </a:t>
            </a:r>
            <a:r>
              <a:rPr lang="en-US" altLang="en-US" sz="2400"/>
              <a:t>= {</a:t>
            </a:r>
            <a:r>
              <a:rPr lang="en-US" altLang="en-US" sz="2400" i="1"/>
              <a:t>abcd</a:t>
            </a:r>
            <a:r>
              <a:rPr lang="en-US" altLang="en-US" sz="240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>
            <a:extLst>
              <a:ext uri="{FF2B5EF4-FFF2-40B4-BE49-F238E27FC236}">
                <a16:creationId xmlns:a16="http://schemas.microsoft.com/office/drawing/2014/main" id="{F15BADCC-95A3-9B4A-8CA3-AC2587930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676288-ED64-4C4F-83CD-C82545E03D5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1239D62-1544-FD4C-ADB4-32C19273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How to Count Supports of Candidates?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E9D4D9D-DA4F-4542-B7AB-E1DA1237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Why counting supports of candidates a problem?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The total number of candidates can be very huge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 One transaction may contain many candidates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Method: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Candidate itemsets are stored in a </a:t>
            </a:r>
            <a:r>
              <a:rPr lang="en-US" altLang="en-US" sz="2400" i="1">
                <a:solidFill>
                  <a:schemeClr val="hlink"/>
                </a:solidFill>
              </a:rPr>
              <a:t>hash-tree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>
                <a:solidFill>
                  <a:schemeClr val="hlink"/>
                </a:solidFill>
              </a:rPr>
              <a:t>Leaf </a:t>
            </a:r>
            <a:r>
              <a:rPr lang="en-US" altLang="en-US" sz="2400">
                <a:solidFill>
                  <a:schemeClr val="hlink"/>
                </a:solidFill>
              </a:rPr>
              <a:t>node </a:t>
            </a:r>
            <a:r>
              <a:rPr lang="en-US" altLang="en-US" sz="2400"/>
              <a:t>of hash-tree contains a list of itemsets and counts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>
                <a:solidFill>
                  <a:schemeClr val="hlink"/>
                </a:solidFill>
              </a:rPr>
              <a:t>Interior </a:t>
            </a:r>
            <a:r>
              <a:rPr lang="en-US" altLang="en-US" sz="2400">
                <a:solidFill>
                  <a:schemeClr val="hlink"/>
                </a:solidFill>
              </a:rPr>
              <a:t>node</a:t>
            </a:r>
            <a:r>
              <a:rPr lang="en-US" altLang="en-US" sz="2400"/>
              <a:t> contains a hash 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>
                <a:solidFill>
                  <a:schemeClr val="hlink"/>
                </a:solidFill>
              </a:rPr>
              <a:t>Subset function</a:t>
            </a:r>
            <a:r>
              <a:rPr lang="en-US" altLang="en-US" sz="2400"/>
              <a:t>: finds all the candidates contained in a transaction</a:t>
            </a:r>
            <a:endParaRPr lang="en-US" altLang="en-US" sz="2400" i="1"/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>
            <a:extLst>
              <a:ext uri="{FF2B5EF4-FFF2-40B4-BE49-F238E27FC236}">
                <a16:creationId xmlns:a16="http://schemas.microsoft.com/office/drawing/2014/main" id="{2BD01BB3-55A0-3347-8C33-9236E6253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DF6BD-EB32-F849-BA02-0929A80D397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F828AAE-31A7-1545-BE45-B6288E9B9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381000"/>
            <a:ext cx="97536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Counting Supports of Candidates Using Hash Tree</a:t>
            </a:r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id="{4040D05B-E8D6-EA46-9FD7-B3E7D3743A8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752600"/>
            <a:ext cx="2286000" cy="1249363"/>
            <a:chOff x="144" y="912"/>
            <a:chExt cx="1440" cy="787"/>
          </a:xfrm>
        </p:grpSpPr>
        <p:sp>
          <p:nvSpPr>
            <p:cNvPr id="58407" name="Line 4">
              <a:extLst>
                <a:ext uri="{FF2B5EF4-FFF2-40B4-BE49-F238E27FC236}">
                  <a16:creationId xmlns:a16="http://schemas.microsoft.com/office/drawing/2014/main" id="{F22CD33E-1AEE-E742-9971-29ABA58EF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5">
              <a:extLst>
                <a:ext uri="{FF2B5EF4-FFF2-40B4-BE49-F238E27FC236}">
                  <a16:creationId xmlns:a16="http://schemas.microsoft.com/office/drawing/2014/main" id="{6609C26B-738D-654B-9636-AC1687572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Text Box 6">
              <a:extLst>
                <a:ext uri="{FF2B5EF4-FFF2-40B4-BE49-F238E27FC236}">
                  <a16:creationId xmlns:a16="http://schemas.microsoft.com/office/drawing/2014/main" id="{EE4C605D-3F5A-A743-8212-B59A6BEE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1,4,7</a:t>
              </a:r>
            </a:p>
          </p:txBody>
        </p:sp>
        <p:sp>
          <p:nvSpPr>
            <p:cNvPr id="58410" name="Text Box 7">
              <a:extLst>
                <a:ext uri="{FF2B5EF4-FFF2-40B4-BE49-F238E27FC236}">
                  <a16:creationId xmlns:a16="http://schemas.microsoft.com/office/drawing/2014/main" id="{F1A77B65-07E7-ED43-B371-5B3E21516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2,5,8</a:t>
              </a:r>
            </a:p>
          </p:txBody>
        </p:sp>
        <p:sp>
          <p:nvSpPr>
            <p:cNvPr id="58411" name="Line 8">
              <a:extLst>
                <a:ext uri="{FF2B5EF4-FFF2-40B4-BE49-F238E27FC236}">
                  <a16:creationId xmlns:a16="http://schemas.microsoft.com/office/drawing/2014/main" id="{459F897D-635F-2E4F-867D-35A8B8584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Text Box 9">
              <a:extLst>
                <a:ext uri="{FF2B5EF4-FFF2-40B4-BE49-F238E27FC236}">
                  <a16:creationId xmlns:a16="http://schemas.microsoft.com/office/drawing/2014/main" id="{65F2B0DE-62E0-3B47-A28A-61DBAB14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3,6,9</a:t>
              </a:r>
            </a:p>
          </p:txBody>
        </p:sp>
        <p:sp>
          <p:nvSpPr>
            <p:cNvPr id="58413" name="Text Box 10">
              <a:extLst>
                <a:ext uri="{FF2B5EF4-FFF2-40B4-BE49-F238E27FC236}">
                  <a16:creationId xmlns:a16="http://schemas.microsoft.com/office/drawing/2014/main" id="{267C46A1-38DC-334F-BC1D-9AB69D983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912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hlink"/>
                  </a:solidFill>
                  <a:latin typeface="Times New Roman" panose="02020603050405020304" pitchFamily="18" charset="0"/>
                </a:rPr>
                <a:t>Subset function</a:t>
              </a:r>
            </a:p>
          </p:txBody>
        </p:sp>
        <p:sp>
          <p:nvSpPr>
            <p:cNvPr id="58414" name="Rectangle 11">
              <a:extLst>
                <a:ext uri="{FF2B5EF4-FFF2-40B4-BE49-F238E27FC236}">
                  <a16:creationId xmlns:a16="http://schemas.microsoft.com/office/drawing/2014/main" id="{23B8E4D6-39F4-2647-B0A5-BC8C289C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8372" name="Group 12">
            <a:extLst>
              <a:ext uri="{FF2B5EF4-FFF2-40B4-BE49-F238E27FC236}">
                <a16:creationId xmlns:a16="http://schemas.microsoft.com/office/drawing/2014/main" id="{641A8C46-7580-4346-9CCE-F5643A78CF2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352800"/>
            <a:ext cx="4943475" cy="2682875"/>
            <a:chOff x="1632" y="1536"/>
            <a:chExt cx="3114" cy="1690"/>
          </a:xfrm>
        </p:grpSpPr>
        <p:sp>
          <p:nvSpPr>
            <p:cNvPr id="58386" name="Line 13">
              <a:extLst>
                <a:ext uri="{FF2B5EF4-FFF2-40B4-BE49-F238E27FC236}">
                  <a16:creationId xmlns:a16="http://schemas.microsoft.com/office/drawing/2014/main" id="{BA5ED4C0-ABAB-4C47-A26C-ED8E4F90B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14">
              <a:extLst>
                <a:ext uri="{FF2B5EF4-FFF2-40B4-BE49-F238E27FC236}">
                  <a16:creationId xmlns:a16="http://schemas.microsoft.com/office/drawing/2014/main" id="{886A3AE5-5BE5-C746-95F3-10D4C4B9A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15">
              <a:extLst>
                <a:ext uri="{FF2B5EF4-FFF2-40B4-BE49-F238E27FC236}">
                  <a16:creationId xmlns:a16="http://schemas.microsoft.com/office/drawing/2014/main" id="{66BF49DD-0F4B-794F-A438-B5F72F19D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Text Box 16">
              <a:extLst>
                <a:ext uri="{FF2B5EF4-FFF2-40B4-BE49-F238E27FC236}">
                  <a16:creationId xmlns:a16="http://schemas.microsoft.com/office/drawing/2014/main" id="{19543E80-ABE6-D64C-8B2A-C13B70C54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2 3 4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5 6 7</a:t>
              </a:r>
            </a:p>
          </p:txBody>
        </p:sp>
        <p:sp>
          <p:nvSpPr>
            <p:cNvPr id="58390" name="Line 17">
              <a:extLst>
                <a:ext uri="{FF2B5EF4-FFF2-40B4-BE49-F238E27FC236}">
                  <a16:creationId xmlns:a16="http://schemas.microsoft.com/office/drawing/2014/main" id="{F1D1D229-B049-644F-823A-E4F9416A1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Text Box 18">
              <a:extLst>
                <a:ext uri="{FF2B5EF4-FFF2-40B4-BE49-F238E27FC236}">
                  <a16:creationId xmlns:a16="http://schemas.microsoft.com/office/drawing/2014/main" id="{3731BE27-11EF-CD48-8598-34FAAAE03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6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1 4 5</a:t>
              </a:r>
            </a:p>
          </p:txBody>
        </p:sp>
        <p:sp>
          <p:nvSpPr>
            <p:cNvPr id="58392" name="Line 19">
              <a:extLst>
                <a:ext uri="{FF2B5EF4-FFF2-40B4-BE49-F238E27FC236}">
                  <a16:creationId xmlns:a16="http://schemas.microsoft.com/office/drawing/2014/main" id="{2EB3C1B2-C703-234E-A0D1-F6C6857E5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Line 20">
              <a:extLst>
                <a:ext uri="{FF2B5EF4-FFF2-40B4-BE49-F238E27FC236}">
                  <a16:creationId xmlns:a16="http://schemas.microsoft.com/office/drawing/2014/main" id="{F41F2C5C-7605-F74A-9753-60B24310E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Text Box 21">
              <a:extLst>
                <a:ext uri="{FF2B5EF4-FFF2-40B4-BE49-F238E27FC236}">
                  <a16:creationId xmlns:a16="http://schemas.microsoft.com/office/drawing/2014/main" id="{AEB05D60-704D-FA41-8F87-6656C4523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2265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1 3 6</a:t>
              </a:r>
            </a:p>
          </p:txBody>
        </p:sp>
        <p:sp>
          <p:nvSpPr>
            <p:cNvPr id="58395" name="Line 22">
              <a:extLst>
                <a:ext uri="{FF2B5EF4-FFF2-40B4-BE49-F238E27FC236}">
                  <a16:creationId xmlns:a16="http://schemas.microsoft.com/office/drawing/2014/main" id="{468BA776-4E73-D84D-B852-6225E7A01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Text Box 23">
              <a:extLst>
                <a:ext uri="{FF2B5EF4-FFF2-40B4-BE49-F238E27FC236}">
                  <a16:creationId xmlns:a16="http://schemas.microsoft.com/office/drawing/2014/main" id="{FC1B3D05-5133-E14E-BD6C-389A3FB01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640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1 2 4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4 5 7</a:t>
              </a:r>
            </a:p>
          </p:txBody>
        </p:sp>
        <p:sp>
          <p:nvSpPr>
            <p:cNvPr id="58397" name="Line 24">
              <a:extLst>
                <a:ext uri="{FF2B5EF4-FFF2-40B4-BE49-F238E27FC236}">
                  <a16:creationId xmlns:a16="http://schemas.microsoft.com/office/drawing/2014/main" id="{C825E1EE-8D0D-ED49-9634-50F62F3AC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Text Box 25">
              <a:extLst>
                <a:ext uri="{FF2B5EF4-FFF2-40B4-BE49-F238E27FC236}">
                  <a16:creationId xmlns:a16="http://schemas.microsoft.com/office/drawing/2014/main" id="{FC9C755D-D0C8-ED47-A09E-71A014B7E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hlink"/>
                  </a:solidFill>
                  <a:latin typeface="Times New Roman" panose="02020603050405020304" pitchFamily="18" charset="0"/>
                </a:rPr>
                <a:t>1 2 5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4 5 8</a:t>
              </a:r>
            </a:p>
          </p:txBody>
        </p:sp>
        <p:sp>
          <p:nvSpPr>
            <p:cNvPr id="58399" name="Line 26">
              <a:extLst>
                <a:ext uri="{FF2B5EF4-FFF2-40B4-BE49-F238E27FC236}">
                  <a16:creationId xmlns:a16="http://schemas.microsoft.com/office/drawing/2014/main" id="{89D9E9F4-23B8-BE46-9760-0F4B15EE3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Text Box 27">
              <a:extLst>
                <a:ext uri="{FF2B5EF4-FFF2-40B4-BE49-F238E27FC236}">
                  <a16:creationId xmlns:a16="http://schemas.microsoft.com/office/drawing/2014/main" id="{2B1D4A17-2BE4-EC47-9B01-D72C2A636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784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1 5 9</a:t>
              </a:r>
            </a:p>
          </p:txBody>
        </p:sp>
        <p:sp>
          <p:nvSpPr>
            <p:cNvPr id="58401" name="Line 28">
              <a:extLst>
                <a:ext uri="{FF2B5EF4-FFF2-40B4-BE49-F238E27FC236}">
                  <a16:creationId xmlns:a16="http://schemas.microsoft.com/office/drawing/2014/main" id="{F69ADA15-9FA7-0E45-AFBE-3A9645E71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Text Box 29">
              <a:extLst>
                <a:ext uri="{FF2B5EF4-FFF2-40B4-BE49-F238E27FC236}">
                  <a16:creationId xmlns:a16="http://schemas.microsoft.com/office/drawing/2014/main" id="{503FF488-8656-AE44-B19F-DB53FC4E1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16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3 4 5</a:t>
              </a:r>
            </a:p>
          </p:txBody>
        </p:sp>
        <p:sp>
          <p:nvSpPr>
            <p:cNvPr id="58403" name="Line 30">
              <a:extLst>
                <a:ext uri="{FF2B5EF4-FFF2-40B4-BE49-F238E27FC236}">
                  <a16:creationId xmlns:a16="http://schemas.microsoft.com/office/drawing/2014/main" id="{3769916A-3C86-1C4A-9CE3-A6172A91A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Text Box 31">
              <a:extLst>
                <a:ext uri="{FF2B5EF4-FFF2-40B4-BE49-F238E27FC236}">
                  <a16:creationId xmlns:a16="http://schemas.microsoft.com/office/drawing/2014/main" id="{E9DCAC30-4241-2840-8D42-E3AF6B872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4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3 5 6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3 5 7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6 8 9</a:t>
              </a:r>
            </a:p>
          </p:txBody>
        </p:sp>
        <p:sp>
          <p:nvSpPr>
            <p:cNvPr id="58405" name="Line 32">
              <a:extLst>
                <a:ext uri="{FF2B5EF4-FFF2-40B4-BE49-F238E27FC236}">
                  <a16:creationId xmlns:a16="http://schemas.microsoft.com/office/drawing/2014/main" id="{AF643F51-87FC-2346-BA0F-BE441339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Text Box 33">
              <a:extLst>
                <a:ext uri="{FF2B5EF4-FFF2-40B4-BE49-F238E27FC236}">
                  <a16:creationId xmlns:a16="http://schemas.microsoft.com/office/drawing/2014/main" id="{2C56B737-97E0-814E-938C-36BE18B90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" y="2121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3 6 7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3 6 8</a:t>
              </a:r>
            </a:p>
          </p:txBody>
        </p:sp>
      </p:grpSp>
      <p:sp>
        <p:nvSpPr>
          <p:cNvPr id="58373" name="Text Box 34">
            <a:extLst>
              <a:ext uri="{FF2B5EF4-FFF2-40B4-BE49-F238E27FC236}">
                <a16:creationId xmlns:a16="http://schemas.microsoft.com/office/drawing/2014/main" id="{3B3EADE2-7934-EC48-ACD3-C88380F0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Transaction: 1 2 3 5 6</a:t>
            </a:r>
          </a:p>
        </p:txBody>
      </p:sp>
      <p:sp>
        <p:nvSpPr>
          <p:cNvPr id="58374" name="Line 35">
            <a:extLst>
              <a:ext uri="{FF2B5EF4-FFF2-40B4-BE49-F238E27FC236}">
                <a16:creationId xmlns:a16="http://schemas.microsoft.com/office/drawing/2014/main" id="{C349A3E2-E25F-B846-A420-6E278A7C9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286000"/>
            <a:ext cx="152400" cy="10668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36">
            <a:extLst>
              <a:ext uri="{FF2B5EF4-FFF2-40B4-BE49-F238E27FC236}">
                <a16:creationId xmlns:a16="http://schemas.microsoft.com/office/drawing/2014/main" id="{B569999A-13D4-7748-8D30-7CD7BE07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2146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 + 2 3 5 6</a:t>
            </a:r>
          </a:p>
        </p:txBody>
      </p:sp>
      <p:sp>
        <p:nvSpPr>
          <p:cNvPr id="58376" name="Line 37">
            <a:extLst>
              <a:ext uri="{FF2B5EF4-FFF2-40B4-BE49-F238E27FC236}">
                <a16:creationId xmlns:a16="http://schemas.microsoft.com/office/drawing/2014/main" id="{C54313F3-BB4B-ED41-A9F6-D7C0A1BCB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429000"/>
            <a:ext cx="114300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Text Box 38">
            <a:extLst>
              <a:ext uri="{FF2B5EF4-FFF2-40B4-BE49-F238E27FC236}">
                <a16:creationId xmlns:a16="http://schemas.microsoft.com/office/drawing/2014/main" id="{BE60209A-2F23-7844-BA14-225A15E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8148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 2 + 3 5 6</a:t>
            </a:r>
          </a:p>
        </p:txBody>
      </p:sp>
      <p:sp>
        <p:nvSpPr>
          <p:cNvPr id="58378" name="Line 39">
            <a:extLst>
              <a:ext uri="{FF2B5EF4-FFF2-40B4-BE49-F238E27FC236}">
                <a16:creationId xmlns:a16="http://schemas.microsoft.com/office/drawing/2014/main" id="{0DDD81F2-FF60-FD40-8887-A07D4A913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648200"/>
            <a:ext cx="1524000" cy="3810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40">
            <a:extLst>
              <a:ext uri="{FF2B5EF4-FFF2-40B4-BE49-F238E27FC236}">
                <a16:creationId xmlns:a16="http://schemas.microsoft.com/office/drawing/2014/main" id="{EF6205FE-31B2-4D49-BEF1-23100B55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 3 + 5 6</a:t>
            </a:r>
          </a:p>
        </p:txBody>
      </p:sp>
      <p:sp>
        <p:nvSpPr>
          <p:cNvPr id="58380" name="Line 41">
            <a:extLst>
              <a:ext uri="{FF2B5EF4-FFF2-40B4-BE49-F238E27FC236}">
                <a16:creationId xmlns:a16="http://schemas.microsoft.com/office/drawing/2014/main" id="{29143B89-5200-5642-A579-559E9A956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62400"/>
            <a:ext cx="2590800" cy="533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42">
            <a:extLst>
              <a:ext uri="{FF2B5EF4-FFF2-40B4-BE49-F238E27FC236}">
                <a16:creationId xmlns:a16="http://schemas.microsoft.com/office/drawing/2014/main" id="{7ED3EE0E-9B8B-D141-BD6E-F2517A26CC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276600"/>
            <a:ext cx="914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2" name="Line 43">
            <a:extLst>
              <a:ext uri="{FF2B5EF4-FFF2-40B4-BE49-F238E27FC236}">
                <a16:creationId xmlns:a16="http://schemas.microsoft.com/office/drawing/2014/main" id="{C9FC7908-35B8-B940-9DE1-E9E20A10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482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3" name="Line 44">
            <a:extLst>
              <a:ext uri="{FF2B5EF4-FFF2-40B4-BE49-F238E27FC236}">
                <a16:creationId xmlns:a16="http://schemas.microsoft.com/office/drawing/2014/main" id="{3533571B-A1CB-6B45-AD2C-8AC650395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006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Line 45">
            <a:extLst>
              <a:ext uri="{FF2B5EF4-FFF2-40B4-BE49-F238E27FC236}">
                <a16:creationId xmlns:a16="http://schemas.microsoft.com/office/drawing/2014/main" id="{07678DBF-5C6A-D74A-ADAE-07350941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038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5" name="Line 46">
            <a:extLst>
              <a:ext uri="{FF2B5EF4-FFF2-40B4-BE49-F238E27FC236}">
                <a16:creationId xmlns:a16="http://schemas.microsoft.com/office/drawing/2014/main" id="{E5C04CF0-2326-F047-80D7-77DF7D2C1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00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4E21E09-AB4B-BB4C-AAA8-7A0A8C3D1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447BBE65-AB49-8942-B3A2-D31CCFD46A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pic>
        <p:nvPicPr>
          <p:cNvPr id="60419" name="Picture 6" descr="Screen Shot 2014-02-17 at 9.57.26 AM.png">
            <a:extLst>
              <a:ext uri="{FF2B5EF4-FFF2-40B4-BE49-F238E27FC236}">
                <a16:creationId xmlns:a16="http://schemas.microsoft.com/office/drawing/2014/main" id="{F9BFD9C4-809A-774A-AA03-A7A1B91F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692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DC7E25E0-1E36-9440-8A22-70B23142C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2: Generate Association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9F12-049F-CB42-941F-BC60B5F668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303" t="-1493" r="-9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8E563FB3-1301-1B4E-9D88-3671C6ED5F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3F0FD0-3377-0A49-BC09-F75C7A468A7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4">
            <a:extLst>
              <a:ext uri="{FF2B5EF4-FFF2-40B4-BE49-F238E27FC236}">
                <a16:creationId xmlns:a16="http://schemas.microsoft.com/office/drawing/2014/main" id="{C9A590C7-016B-2949-8A6C-7F96D3A0650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pic>
        <p:nvPicPr>
          <p:cNvPr id="62466" name="Picture 6" descr="Screen Shot 2014-02-17 at 9.58.20 AM.png">
            <a:extLst>
              <a:ext uri="{FF2B5EF4-FFF2-40B4-BE49-F238E27FC236}">
                <a16:creationId xmlns:a16="http://schemas.microsoft.com/office/drawing/2014/main" id="{3A729924-F9CA-A042-9BA2-35AFD29A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31800"/>
            <a:ext cx="82423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Content Placeholder 4">
            <a:extLst>
              <a:ext uri="{FF2B5EF4-FFF2-40B4-BE49-F238E27FC236}">
                <a16:creationId xmlns:a16="http://schemas.microsoft.com/office/drawing/2014/main" id="{9A0CF2C3-E341-2C49-8B21-9604B61D0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1600"/>
            <a:ext cx="3238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2EE4F-BE15-A848-BF55-A68CEECD6C99}"/>
              </a:ext>
            </a:extLst>
          </p:cNvPr>
          <p:cNvSpPr txBox="1"/>
          <p:nvPr/>
        </p:nvSpPr>
        <p:spPr>
          <a:xfrm>
            <a:off x="79513" y="463826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FD2762B-6563-BB47-A8B5-582176260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B39C6EAE-8248-6A43-B953-672073CB1C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pic>
        <p:nvPicPr>
          <p:cNvPr id="63491" name="Picture 6" descr="Screen Shot 2014-02-17 at 9.58.53 AM.png">
            <a:extLst>
              <a:ext uri="{FF2B5EF4-FFF2-40B4-BE49-F238E27FC236}">
                <a16:creationId xmlns:a16="http://schemas.microsoft.com/office/drawing/2014/main" id="{68244D64-75D5-B94E-BFA5-A7725CDC2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5070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>
            <a:extLst>
              <a:ext uri="{FF2B5EF4-FFF2-40B4-BE49-F238E27FC236}">
                <a16:creationId xmlns:a16="http://schemas.microsoft.com/office/drawing/2014/main" id="{9C961F3E-F8DF-7444-BF21-99CD6E3A8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9397C8-B347-CA4B-BABE-4F097386520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A329D7A4-6E60-9149-B48F-F0B935DD3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9448800" cy="639763"/>
          </a:xfrm>
        </p:spPr>
        <p:txBody>
          <a:bodyPr/>
          <a:lstStyle/>
          <a:p>
            <a:pPr eaLnBrk="1" hangingPunct="1"/>
            <a:r>
              <a:rPr lang="en-US" altLang="en-US" sz="3200"/>
              <a:t>Candidate Generation: An SQL Implementation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7C7B786-17DB-A141-AC1F-85E3CBB5D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1800"/>
              <a:t>SQL Implementation of candidate generation</a:t>
            </a:r>
          </a:p>
          <a:p>
            <a:pPr lvl="1" eaLnBrk="1" hangingPunct="1"/>
            <a:r>
              <a:rPr lang="en-US" altLang="en-US" sz="1800"/>
              <a:t>Suppose the items in </a:t>
            </a:r>
            <a:r>
              <a:rPr lang="en-US" altLang="en-US" sz="1800" i="1"/>
              <a:t>L</a:t>
            </a:r>
            <a:r>
              <a:rPr lang="en-US" altLang="en-US" sz="1800" i="1" baseline="-25000"/>
              <a:t>k-1</a:t>
            </a:r>
            <a:r>
              <a:rPr lang="en-US" altLang="en-US" sz="1800"/>
              <a:t> are listed in an order</a:t>
            </a:r>
          </a:p>
          <a:p>
            <a:pPr lvl="1" eaLnBrk="1" hangingPunct="1"/>
            <a:r>
              <a:rPr lang="en-US" altLang="en-US" sz="1800"/>
              <a:t>Step 1: self-joining </a:t>
            </a:r>
            <a:r>
              <a:rPr lang="en-US" altLang="en-US" sz="1800" i="1"/>
              <a:t>L</a:t>
            </a:r>
            <a:r>
              <a:rPr lang="en-US" altLang="en-US" sz="1800" i="1" baseline="-25000"/>
              <a:t>k-1</a:t>
            </a:r>
            <a:r>
              <a:rPr lang="en-US" altLang="en-US" sz="1800"/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/>
              <a:t>insert into</a:t>
            </a:r>
            <a:r>
              <a:rPr lang="en-US" altLang="en-US" sz="1800" b="1"/>
              <a:t> </a:t>
            </a:r>
            <a:r>
              <a:rPr lang="en-US" altLang="en-US" sz="1800" b="1" i="1"/>
              <a:t>C</a:t>
            </a:r>
            <a:r>
              <a:rPr lang="en-US" altLang="en-US" sz="1800" b="1" i="1" baseline="-25000"/>
              <a:t>k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/>
              <a:t>select </a:t>
            </a:r>
            <a:r>
              <a:rPr lang="en-US" altLang="en-US" sz="1800" b="1" i="1"/>
              <a:t>p.item</a:t>
            </a:r>
            <a:r>
              <a:rPr lang="en-US" altLang="en-US" sz="1800" b="1" i="1" baseline="-25000"/>
              <a:t>1</a:t>
            </a:r>
            <a:r>
              <a:rPr lang="en-US" altLang="en-US" sz="1800" b="1" i="1"/>
              <a:t>, p.item</a:t>
            </a:r>
            <a:r>
              <a:rPr lang="en-US" altLang="en-US" sz="1800" b="1" i="1" baseline="-25000"/>
              <a:t>2</a:t>
            </a:r>
            <a:r>
              <a:rPr lang="en-US" altLang="en-US" sz="1800" b="1" i="1"/>
              <a:t>, …, p.item</a:t>
            </a:r>
            <a:r>
              <a:rPr lang="en-US" altLang="en-US" sz="1800" b="1" i="1" baseline="-25000"/>
              <a:t>k-1</a:t>
            </a:r>
            <a:r>
              <a:rPr lang="en-US" altLang="en-US" sz="1800" b="1" i="1"/>
              <a:t>, q.item</a:t>
            </a:r>
            <a:r>
              <a:rPr lang="en-US" altLang="en-US" sz="1800" b="1" i="1" baseline="-25000"/>
              <a:t>k-1</a:t>
            </a:r>
            <a:endParaRPr lang="en-US" altLang="en-US" sz="1800" b="1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/>
              <a:t>from </a:t>
            </a:r>
            <a:r>
              <a:rPr lang="en-US" altLang="en-US" sz="1800" b="1" i="1"/>
              <a:t>L</a:t>
            </a:r>
            <a:r>
              <a:rPr lang="en-US" altLang="en-US" sz="1800" b="1" i="1" baseline="-25000"/>
              <a:t>k-1</a:t>
            </a:r>
            <a:r>
              <a:rPr lang="en-US" altLang="en-US" sz="1800" b="1" i="1"/>
              <a:t> p, L</a:t>
            </a:r>
            <a:r>
              <a:rPr lang="en-US" altLang="en-US" sz="1800" b="1" i="1" baseline="-25000"/>
              <a:t>k-1 </a:t>
            </a:r>
            <a:r>
              <a:rPr lang="en-US" altLang="en-US" sz="1800" b="1" i="1"/>
              <a:t>q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/>
              <a:t>where </a:t>
            </a:r>
            <a:r>
              <a:rPr lang="en-US" altLang="en-US" sz="1800" b="1" i="1"/>
              <a:t>p.item</a:t>
            </a:r>
            <a:r>
              <a:rPr lang="en-US" altLang="en-US" sz="1800" b="1" i="1" baseline="-25000"/>
              <a:t>1</a:t>
            </a:r>
            <a:r>
              <a:rPr lang="en-US" altLang="en-US" sz="1800" b="1" i="1"/>
              <a:t>=q.item</a:t>
            </a:r>
            <a:r>
              <a:rPr lang="en-US" altLang="en-US" sz="1800" b="1" i="1" baseline="-25000"/>
              <a:t>1</a:t>
            </a:r>
            <a:r>
              <a:rPr lang="en-US" altLang="en-US" sz="1800" b="1" i="1"/>
              <a:t>, …, p.item</a:t>
            </a:r>
            <a:r>
              <a:rPr lang="en-US" altLang="en-US" sz="1800" b="1" i="1" baseline="-25000"/>
              <a:t>k-2</a:t>
            </a:r>
            <a:r>
              <a:rPr lang="en-US" altLang="en-US" sz="1800" b="1" i="1"/>
              <a:t>=q.item</a:t>
            </a:r>
            <a:r>
              <a:rPr lang="en-US" altLang="en-US" sz="1800" b="1" i="1" baseline="-25000"/>
              <a:t>k-2</a:t>
            </a:r>
            <a:r>
              <a:rPr lang="en-US" altLang="en-US" sz="1800" b="1" i="1"/>
              <a:t>, p.item</a:t>
            </a:r>
            <a:r>
              <a:rPr lang="en-US" altLang="en-US" sz="1800" b="1" i="1" baseline="-25000"/>
              <a:t>k-1 </a:t>
            </a:r>
            <a:r>
              <a:rPr lang="en-US" altLang="en-US" sz="1800" b="1" i="1"/>
              <a:t>&lt; q.item</a:t>
            </a:r>
            <a:r>
              <a:rPr lang="en-US" altLang="en-US" sz="1800" b="1" i="1" baseline="-25000"/>
              <a:t>k-1</a:t>
            </a:r>
          </a:p>
          <a:p>
            <a:pPr lvl="1" eaLnBrk="1" hangingPunct="1"/>
            <a:r>
              <a:rPr lang="en-US" altLang="en-US" sz="1800"/>
              <a:t>Step 2: pruning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/>
              <a:t>forall </a:t>
            </a:r>
            <a:r>
              <a:rPr lang="en-US" altLang="en-US" sz="1800" b="1" i="1"/>
              <a:t>itemsets c in C</a:t>
            </a:r>
            <a:r>
              <a:rPr lang="en-US" altLang="en-US" sz="1800" b="1" i="1" baseline="-25000"/>
              <a:t>k</a:t>
            </a:r>
            <a:r>
              <a:rPr lang="en-US" altLang="en-US" sz="1800" b="1" i="1"/>
              <a:t> </a:t>
            </a:r>
            <a:r>
              <a:rPr lang="en-US" altLang="en-US" sz="1800"/>
              <a:t>do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1800"/>
              <a:t>forall </a:t>
            </a:r>
            <a:r>
              <a:rPr lang="en-US" altLang="en-US" sz="1800" b="1" i="1"/>
              <a:t>(k-1)-subsets s of c </a:t>
            </a:r>
            <a:r>
              <a:rPr lang="en-US" altLang="en-US" sz="1800"/>
              <a:t>do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altLang="en-US" sz="1800" b="1"/>
              <a:t>if </a:t>
            </a:r>
            <a:r>
              <a:rPr lang="en-US" altLang="en-US" sz="1800" i="1"/>
              <a:t>(s is not in L</a:t>
            </a:r>
            <a:r>
              <a:rPr lang="en-US" altLang="en-US" sz="1800" i="1" baseline="-25000"/>
              <a:t>k-1</a:t>
            </a:r>
            <a:r>
              <a:rPr lang="en-US" altLang="en-US" sz="1800" i="1"/>
              <a:t>) </a:t>
            </a:r>
            <a:r>
              <a:rPr lang="en-US" altLang="en-US" sz="1800" b="1"/>
              <a:t>then delete </a:t>
            </a:r>
            <a:r>
              <a:rPr lang="en-US" altLang="en-US" sz="1800" i="1"/>
              <a:t>c</a:t>
            </a:r>
            <a:r>
              <a:rPr lang="en-US" altLang="en-US" sz="1800" b="1"/>
              <a:t> from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k</a:t>
            </a:r>
          </a:p>
          <a:p>
            <a:pPr eaLnBrk="1" hangingPunct="1"/>
            <a:r>
              <a:rPr lang="en-US" altLang="en-US" sz="1800"/>
              <a:t>Use object-relational extensions like UDFs, BLOBs, and Table functions for efficient implementation [See: S. Sarawagi, S. Thomas, and R. Agrawal. </a:t>
            </a:r>
            <a:r>
              <a:rPr lang="en-US" altLang="en-US" sz="1800">
                <a:solidFill>
                  <a:schemeClr val="tx2"/>
                </a:solidFill>
              </a:rPr>
              <a:t>Integrating association rule mining with relational database systems: Alternatives and implications</a:t>
            </a:r>
            <a:r>
              <a:rPr lang="en-US" altLang="en-US" sz="1800"/>
              <a:t>. </a:t>
            </a:r>
            <a:r>
              <a:rPr lang="en-US" altLang="en-US" sz="1800">
                <a:solidFill>
                  <a:schemeClr val="tx2"/>
                </a:solidFill>
              </a:rPr>
              <a:t>SIGMOD’98]</a:t>
            </a: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>
            <a:extLst>
              <a:ext uri="{FF2B5EF4-FFF2-40B4-BE49-F238E27FC236}">
                <a16:creationId xmlns:a16="http://schemas.microsoft.com/office/drawing/2014/main" id="{92A34B1B-CB7E-554C-A359-6D097217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C773F5-F54D-4A4D-98AA-AFE5644CAA6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0159890-9CB9-4447-8CA7-647B9FEFE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Chapter 5: Mining Frequent Patterns, Association and Correlations: Basic Concepts and Methods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2B2105-A1F5-5A4B-8A95-D0617763D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Summary</a:t>
            </a: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72EC7186-0D77-4343-8547-1C76FC5DB615}"/>
              </a:ext>
            </a:extLst>
          </p:cNvPr>
          <p:cNvSpPr>
            <a:spLocks noChangeArrowheads="1"/>
          </p:cNvSpPr>
          <p:nvPr/>
        </p:nvSpPr>
        <p:spPr bwMode="auto">
          <a:xfrm rot="-1053010">
            <a:off x="3657600" y="1593850"/>
            <a:ext cx="522288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>
            <a:extLst>
              <a:ext uri="{FF2B5EF4-FFF2-40B4-BE49-F238E27FC236}">
                <a16:creationId xmlns:a16="http://schemas.microsoft.com/office/drawing/2014/main" id="{887107A7-590A-3344-8EB2-3847979B9C64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285DBB5-A489-AD42-9D28-57F64E06CA8F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64765FD-4865-6B4D-92B7-7E651AD566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Scalable Frequent Itemset Mining Methods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CB687F5-43BA-0C42-BD56-A41221557D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/>
              <a:t>Apriori: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 b="1"/>
              <a:t>Improving the Efficiency of Apriori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FPGrowth: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Mining Close Frequent Patterns and Maxpatterns</a:t>
            </a:r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AD0A7088-4C7A-7E49-AABD-B08C48124030}"/>
              </a:ext>
            </a:extLst>
          </p:cNvPr>
          <p:cNvSpPr>
            <a:spLocks noChangeArrowheads="1"/>
          </p:cNvSpPr>
          <p:nvPr/>
        </p:nvSpPr>
        <p:spPr bwMode="auto">
          <a:xfrm rot="1206592">
            <a:off x="5791200" y="29718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5">
            <a:extLst>
              <a:ext uri="{FF2B5EF4-FFF2-40B4-BE49-F238E27FC236}">
                <a16:creationId xmlns:a16="http://schemas.microsoft.com/office/drawing/2014/main" id="{A869FC02-3F8E-9F43-9D13-7296374EE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7D7965-75C9-8247-A328-537311C5F42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0B9DB6F-892A-0F47-86A1-150A24C46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Further Improvement of the Apriori Method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80FC8E6-4C10-CF41-B217-B93E6C52A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97888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/>
              <a:t>Major computational challenges (</a:t>
            </a:r>
            <a:r>
              <a:rPr lang="en-US" altLang="en-US" sz="2400" b="1"/>
              <a:t>Cons</a:t>
            </a:r>
            <a:r>
              <a:rPr lang="en-US" altLang="en-US" sz="2400"/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Multiple scans of transaction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Huge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Tedious workload of support counting for candidates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Improving Apriori: general ideas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Reduce passes of transaction database scans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Shrink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Facilitate support counting of candidates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90DAC65F-5216-1542-87ED-B0DCD0044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/>
              <a:t>Partition: Scan Database Only Twice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9D7E2F59-8A7B-484F-AB47-1E5943951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743200"/>
          </a:xfrm>
        </p:spPr>
        <p:txBody>
          <a:bodyPr/>
          <a:lstStyle/>
          <a:p>
            <a:pPr eaLnBrk="1" hangingPunct="1"/>
            <a:r>
              <a:rPr lang="en-US" altLang="en-US" sz="2400"/>
              <a:t>Any itemset that is potentially frequent in DB must be frequent in at least one of the partitions of DB</a:t>
            </a:r>
          </a:p>
          <a:p>
            <a:pPr lvl="1" eaLnBrk="1" hangingPunct="1"/>
            <a:r>
              <a:rPr lang="en-US" altLang="en-US" sz="2400"/>
              <a:t>Scan 1: partition database and find local frequent patterns</a:t>
            </a:r>
          </a:p>
          <a:p>
            <a:pPr lvl="1" eaLnBrk="1" hangingPunct="1"/>
            <a:r>
              <a:rPr lang="en-US" altLang="en-US" sz="2400"/>
              <a:t>Scan 2: consolidate global frequent patterns</a:t>
            </a:r>
          </a:p>
          <a:p>
            <a:pPr eaLnBrk="1" hangingPunct="1"/>
            <a:r>
              <a:rPr lang="en-US" altLang="en-US" sz="2400"/>
              <a:t>A. Savasere, E. Omiecinski and S. Navathe, </a:t>
            </a:r>
            <a:r>
              <a:rPr lang="en-US" altLang="en-US" sz="2400" i="1">
                <a:solidFill>
                  <a:schemeClr val="tx2"/>
                </a:solidFill>
              </a:rPr>
              <a:t>VLDB’95</a:t>
            </a:r>
          </a:p>
        </p:txBody>
      </p:sp>
      <p:sp>
        <p:nvSpPr>
          <p:cNvPr id="70659" name="Rectangle 6">
            <a:extLst>
              <a:ext uri="{FF2B5EF4-FFF2-40B4-BE49-F238E27FC236}">
                <a16:creationId xmlns:a16="http://schemas.microsoft.com/office/drawing/2014/main" id="{4501FFB6-C725-B644-950D-61F8857B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0" name="Rectangle 7">
            <a:extLst>
              <a:ext uri="{FF2B5EF4-FFF2-40B4-BE49-F238E27FC236}">
                <a16:creationId xmlns:a16="http://schemas.microsoft.com/office/drawing/2014/main" id="{1D25C14F-83B9-1341-995C-9ECE2847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343400"/>
            <a:ext cx="1066800" cy="1447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1" name="Rectangle 8">
            <a:extLst>
              <a:ext uri="{FF2B5EF4-FFF2-40B4-BE49-F238E27FC236}">
                <a16:creationId xmlns:a16="http://schemas.microsoft.com/office/drawing/2014/main" id="{58E068EA-90C4-A447-AD5D-78BC75F3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2" name="Oval 9">
            <a:extLst>
              <a:ext uri="{FF2B5EF4-FFF2-40B4-BE49-F238E27FC236}">
                <a16:creationId xmlns:a16="http://schemas.microsoft.com/office/drawing/2014/main" id="{17D2DA47-7E27-2F44-8543-4A5DB9F5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3" name="Oval 11">
            <a:extLst>
              <a:ext uri="{FF2B5EF4-FFF2-40B4-BE49-F238E27FC236}">
                <a16:creationId xmlns:a16="http://schemas.microsoft.com/office/drawing/2014/main" id="{8E58D328-D1E2-EC41-9194-ED9A7C99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5105400"/>
            <a:ext cx="46037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4" name="Oval 12">
            <a:extLst>
              <a:ext uri="{FF2B5EF4-FFF2-40B4-BE49-F238E27FC236}">
                <a16:creationId xmlns:a16="http://schemas.microsoft.com/office/drawing/2014/main" id="{449E7E35-F341-C64B-A2A4-8CF964E7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0665" name="TextBox 13">
            <a:extLst>
              <a:ext uri="{FF2B5EF4-FFF2-40B4-BE49-F238E27FC236}">
                <a16:creationId xmlns:a16="http://schemas.microsoft.com/office/drawing/2014/main" id="{7EFF5918-822B-D94A-B9EE-A7A7418C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DB</a:t>
            </a:r>
            <a:r>
              <a:rPr lang="en-US" altLang="en-US" sz="1800" baseline="-25000"/>
              <a:t>1</a:t>
            </a:r>
          </a:p>
        </p:txBody>
      </p:sp>
      <p:sp>
        <p:nvSpPr>
          <p:cNvPr id="70666" name="TextBox 14">
            <a:extLst>
              <a:ext uri="{FF2B5EF4-FFF2-40B4-BE49-F238E27FC236}">
                <a16:creationId xmlns:a16="http://schemas.microsoft.com/office/drawing/2014/main" id="{2C966803-BB90-EE46-B4B2-E69A43B2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DB</a:t>
            </a:r>
            <a:r>
              <a:rPr lang="en-US" altLang="en-US" sz="1800" baseline="-25000"/>
              <a:t>2</a:t>
            </a:r>
          </a:p>
        </p:txBody>
      </p:sp>
      <p:sp>
        <p:nvSpPr>
          <p:cNvPr id="70667" name="TextBox 15">
            <a:extLst>
              <a:ext uri="{FF2B5EF4-FFF2-40B4-BE49-F238E27FC236}">
                <a16:creationId xmlns:a16="http://schemas.microsoft.com/office/drawing/2014/main" id="{79D377B4-1BBB-DF42-966B-02797D5D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DB</a:t>
            </a:r>
            <a:r>
              <a:rPr lang="en-US" altLang="en-US" sz="1800" baseline="-25000"/>
              <a:t>k</a:t>
            </a:r>
          </a:p>
        </p:txBody>
      </p:sp>
      <p:sp>
        <p:nvSpPr>
          <p:cNvPr id="70668" name="TextBox 16">
            <a:extLst>
              <a:ext uri="{FF2B5EF4-FFF2-40B4-BE49-F238E27FC236}">
                <a16:creationId xmlns:a16="http://schemas.microsoft.com/office/drawing/2014/main" id="{7BD94FB3-58F7-974D-A430-685A1BFE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70669" name="TextBox 18">
            <a:extLst>
              <a:ext uri="{FF2B5EF4-FFF2-40B4-BE49-F238E27FC236}">
                <a16:creationId xmlns:a16="http://schemas.microsoft.com/office/drawing/2014/main" id="{7BE0099D-EAFA-F443-9EA1-A3F7E3C5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=       DB</a:t>
            </a:r>
          </a:p>
        </p:txBody>
      </p:sp>
      <p:sp>
        <p:nvSpPr>
          <p:cNvPr id="70670" name="TextBox 19">
            <a:extLst>
              <a:ext uri="{FF2B5EF4-FFF2-40B4-BE49-F238E27FC236}">
                <a16:creationId xmlns:a16="http://schemas.microsoft.com/office/drawing/2014/main" id="{B33EADF4-3A5D-104B-8630-166F998B7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70671" name="TextBox 20">
            <a:extLst>
              <a:ext uri="{FF2B5EF4-FFF2-40B4-BE49-F238E27FC236}">
                <a16:creationId xmlns:a16="http://schemas.microsoft.com/office/drawing/2014/main" id="{DCB90832-0EE4-7D4D-BA68-6616BDC2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70672" name="TextBox 21">
            <a:extLst>
              <a:ext uri="{FF2B5EF4-FFF2-40B4-BE49-F238E27FC236}">
                <a16:creationId xmlns:a16="http://schemas.microsoft.com/office/drawing/2014/main" id="{0B4E6D95-0484-604D-B3D4-87C80BB4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sup</a:t>
            </a:r>
            <a:r>
              <a:rPr lang="en-US" altLang="en-US" sz="1800" baseline="-25000"/>
              <a:t>1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1</a:t>
            </a:r>
          </a:p>
        </p:txBody>
      </p:sp>
      <p:sp>
        <p:nvSpPr>
          <p:cNvPr id="70673" name="TextBox 22">
            <a:extLst>
              <a:ext uri="{FF2B5EF4-FFF2-40B4-BE49-F238E27FC236}">
                <a16:creationId xmlns:a16="http://schemas.microsoft.com/office/drawing/2014/main" id="{17F4F68F-254F-7642-9667-D80C5C64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sup</a:t>
            </a:r>
            <a:r>
              <a:rPr lang="en-US" altLang="en-US" sz="1800" baseline="-25000"/>
              <a:t>2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2</a:t>
            </a:r>
          </a:p>
        </p:txBody>
      </p:sp>
      <p:sp>
        <p:nvSpPr>
          <p:cNvPr id="70674" name="TextBox 23">
            <a:extLst>
              <a:ext uri="{FF2B5EF4-FFF2-40B4-BE49-F238E27FC236}">
                <a16:creationId xmlns:a16="http://schemas.microsoft.com/office/drawing/2014/main" id="{62B03A82-BA32-CF4E-87BE-BA3C4712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sup</a:t>
            </a:r>
            <a:r>
              <a:rPr lang="en-US" altLang="en-US" sz="1800" baseline="-25000"/>
              <a:t>k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k</a:t>
            </a:r>
          </a:p>
        </p:txBody>
      </p:sp>
      <p:sp>
        <p:nvSpPr>
          <p:cNvPr id="70675" name="TextBox 24">
            <a:extLst>
              <a:ext uri="{FF2B5EF4-FFF2-40B4-BE49-F238E27FC236}">
                <a16:creationId xmlns:a16="http://schemas.microsoft.com/office/drawing/2014/main" id="{3EB30C9A-07FA-CB4A-A460-5DDE6717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sup(i)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endParaRPr lang="en-US" altLang="en-US" sz="1800" baseline="-25000"/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B9EA384F-9B28-AE45-A5C0-041881E01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Partitioning</a:t>
            </a:r>
          </a:p>
        </p:txBody>
      </p:sp>
      <p:pic>
        <p:nvPicPr>
          <p:cNvPr id="72706" name="Content Placeholder 4">
            <a:extLst>
              <a:ext uri="{FF2B5EF4-FFF2-40B4-BE49-F238E27FC236}">
                <a16:creationId xmlns:a16="http://schemas.microsoft.com/office/drawing/2014/main" id="{772A0F4C-B409-8B44-A09F-A93ABC561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2133600"/>
            <a:ext cx="7831137" cy="3200400"/>
          </a:xfrm>
        </p:spPr>
      </p:pic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4C20E510-01A3-3D46-814B-FE6FAC9BFD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83BEB6-8C66-A04D-A2D1-CF7032F6BBC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/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91AC827F-3534-6140-A2E5-67F575DB8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E3B2B6-69CE-1243-936A-16739F15F9A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402E1A93-16D8-CC44-A2D2-178761B09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DHP: Reduce the Number of Candidates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47D8F2D-92AA-674C-B1CC-947CCFAF3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313" y="1371600"/>
            <a:ext cx="8497887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A </a:t>
            </a:r>
            <a:r>
              <a:rPr lang="en-US" altLang="en-US" sz="2000" i="1"/>
              <a:t>k</a:t>
            </a:r>
            <a:r>
              <a:rPr lang="en-US" altLang="en-US" sz="2000"/>
              <a:t>-itemset whose corresponding hashing bucket count is below the threshold cannot be frequent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Candidates: a, b, c,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Hash entries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{ab, ad, ae}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{bd, be, de}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…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Frequent 1-itemset: a, b,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ab is not a candidate 2-itemset if the sum of count of {ab, ad, ae} is below support threshold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J. Park, M. Chen, and P. Yu. </a:t>
            </a:r>
            <a:r>
              <a:rPr lang="en-US" altLang="en-US" sz="2000">
                <a:solidFill>
                  <a:schemeClr val="tx2"/>
                </a:solidFill>
              </a:rPr>
              <a:t>An effective hash-based algorithm for mining association rules</a:t>
            </a:r>
            <a:r>
              <a:rPr lang="en-US" altLang="en-US" sz="2000"/>
              <a:t>. </a:t>
            </a:r>
            <a:r>
              <a:rPr lang="en-US" altLang="en-US" sz="2000" i="1">
                <a:solidFill>
                  <a:schemeClr val="tx2"/>
                </a:solidFill>
              </a:rPr>
              <a:t>SIGMOD’95</a:t>
            </a:r>
          </a:p>
        </p:txBody>
      </p:sp>
      <p:grpSp>
        <p:nvGrpSpPr>
          <p:cNvPr id="73732" name="Group 25">
            <a:extLst>
              <a:ext uri="{FF2B5EF4-FFF2-40B4-BE49-F238E27FC236}">
                <a16:creationId xmlns:a16="http://schemas.microsoft.com/office/drawing/2014/main" id="{C2DEC3ED-6DCD-824B-990F-7A34808DF44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981200"/>
            <a:ext cx="2133600" cy="2547938"/>
            <a:chOff x="5715000" y="1981200"/>
            <a:chExt cx="2133600" cy="2548354"/>
          </a:xfrm>
        </p:grpSpPr>
        <p:sp>
          <p:nvSpPr>
            <p:cNvPr id="73734" name="Rectangle 6">
              <a:extLst>
                <a:ext uri="{FF2B5EF4-FFF2-40B4-BE49-F238E27FC236}">
                  <a16:creationId xmlns:a16="http://schemas.microsoft.com/office/drawing/2014/main" id="{FCEE8341-87A9-3344-88AE-1A512B032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981200"/>
              <a:ext cx="2133600" cy="2514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cxnSp>
          <p:nvCxnSpPr>
            <p:cNvPr id="73735" name="Straight Connector 8">
              <a:extLst>
                <a:ext uri="{FF2B5EF4-FFF2-40B4-BE49-F238E27FC236}">
                  <a16:creationId xmlns:a16="http://schemas.microsoft.com/office/drawing/2014/main" id="{A1BFEBB3-04C7-4B48-B13B-5F715AA79B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2360612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6" name="Straight Connector 10">
              <a:extLst>
                <a:ext uri="{FF2B5EF4-FFF2-40B4-BE49-F238E27FC236}">
                  <a16:creationId xmlns:a16="http://schemas.microsoft.com/office/drawing/2014/main" id="{72E78109-0857-DF43-857B-F16AA37073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2667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7" name="Straight Connector 11">
              <a:extLst>
                <a:ext uri="{FF2B5EF4-FFF2-40B4-BE49-F238E27FC236}">
                  <a16:creationId xmlns:a16="http://schemas.microsoft.com/office/drawing/2014/main" id="{51BAD761-E327-4646-94B0-58AC69AC5C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048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Straight Connector 12">
              <a:extLst>
                <a:ext uri="{FF2B5EF4-FFF2-40B4-BE49-F238E27FC236}">
                  <a16:creationId xmlns:a16="http://schemas.microsoft.com/office/drawing/2014/main" id="{49FCA5AF-A2DF-7742-8A85-E0704D1E11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4191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9" name="Straight Connector 14">
              <a:extLst>
                <a:ext uri="{FF2B5EF4-FFF2-40B4-BE49-F238E27FC236}">
                  <a16:creationId xmlns:a16="http://schemas.microsoft.com/office/drawing/2014/main" id="{5299E117-399F-B046-90F2-83E4A026D2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43500" y="32385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0" name="TextBox 15">
              <a:extLst>
                <a:ext uri="{FF2B5EF4-FFF2-40B4-BE49-F238E27FC236}">
                  <a16:creationId xmlns:a16="http://schemas.microsoft.com/office/drawing/2014/main" id="{5C1A60F5-BFB6-6E48-9713-CEB5B57AC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74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count</a:t>
              </a:r>
            </a:p>
          </p:txBody>
        </p:sp>
        <p:sp>
          <p:nvSpPr>
            <p:cNvPr id="73741" name="TextBox 16">
              <a:extLst>
                <a:ext uri="{FF2B5EF4-FFF2-40B4-BE49-F238E27FC236}">
                  <a16:creationId xmlns:a16="http://schemas.microsoft.com/office/drawing/2014/main" id="{8484BB2E-6683-D040-B786-AF9EA989B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1981200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itemsets</a:t>
              </a:r>
            </a:p>
          </p:txBody>
        </p:sp>
        <p:sp>
          <p:nvSpPr>
            <p:cNvPr id="73742" name="TextBox 17">
              <a:extLst>
                <a:ext uri="{FF2B5EF4-FFF2-40B4-BE49-F238E27FC236}">
                  <a16:creationId xmlns:a16="http://schemas.microsoft.com/office/drawing/2014/main" id="{92CA70D1-435D-5748-A42D-341FE3F08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404646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35</a:t>
              </a:r>
            </a:p>
          </p:txBody>
        </p:sp>
        <p:sp>
          <p:nvSpPr>
            <p:cNvPr id="73743" name="TextBox 18">
              <a:extLst>
                <a:ext uri="{FF2B5EF4-FFF2-40B4-BE49-F238E27FC236}">
                  <a16:creationId xmlns:a16="http://schemas.microsoft.com/office/drawing/2014/main" id="{7C99E3EE-F69D-AC4E-B86C-65088BD03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3622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{ab, ad, ae}</a:t>
              </a:r>
            </a:p>
          </p:txBody>
        </p:sp>
        <p:sp>
          <p:nvSpPr>
            <p:cNvPr id="73744" name="TextBox 19">
              <a:extLst>
                <a:ext uri="{FF2B5EF4-FFF2-40B4-BE49-F238E27FC236}">
                  <a16:creationId xmlns:a16="http://schemas.microsoft.com/office/drawing/2014/main" id="{D9BEBEE1-516F-0A4D-9435-F3847AD7C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91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{yz, qs, wt}</a:t>
              </a:r>
            </a:p>
          </p:txBody>
        </p:sp>
        <p:sp>
          <p:nvSpPr>
            <p:cNvPr id="73745" name="TextBox 20">
              <a:extLst>
                <a:ext uri="{FF2B5EF4-FFF2-40B4-BE49-F238E27FC236}">
                  <a16:creationId xmlns:a16="http://schemas.microsoft.com/office/drawing/2014/main" id="{CAE34248-95DA-FE48-9291-336057332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88</a:t>
              </a:r>
            </a:p>
          </p:txBody>
        </p:sp>
        <p:sp>
          <p:nvSpPr>
            <p:cNvPr id="73746" name="TextBox 21">
              <a:extLst>
                <a:ext uri="{FF2B5EF4-FFF2-40B4-BE49-F238E27FC236}">
                  <a16:creationId xmlns:a16="http://schemas.microsoft.com/office/drawing/2014/main" id="{4356ADCB-1BB8-1F42-BB43-C9117054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102</a:t>
              </a:r>
            </a:p>
          </p:txBody>
        </p:sp>
        <p:sp>
          <p:nvSpPr>
            <p:cNvPr id="73747" name="TextBox 22">
              <a:extLst>
                <a:ext uri="{FF2B5EF4-FFF2-40B4-BE49-F238E27FC236}">
                  <a16:creationId xmlns:a16="http://schemas.microsoft.com/office/drawing/2014/main" id="{032F56F2-BF6F-BC4F-A17C-1C5D4A492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5943600" y="32004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...</a:t>
              </a:r>
            </a:p>
          </p:txBody>
        </p:sp>
        <p:sp>
          <p:nvSpPr>
            <p:cNvPr id="73748" name="TextBox 23">
              <a:extLst>
                <a:ext uri="{FF2B5EF4-FFF2-40B4-BE49-F238E27FC236}">
                  <a16:creationId xmlns:a16="http://schemas.microsoft.com/office/drawing/2014/main" id="{08E3AC89-146A-7648-9DD8-FBAFB9F54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{bd, be, de}</a:t>
              </a:r>
            </a:p>
          </p:txBody>
        </p:sp>
        <p:sp>
          <p:nvSpPr>
            <p:cNvPr id="73749" name="TextBox 24">
              <a:extLst>
                <a:ext uri="{FF2B5EF4-FFF2-40B4-BE49-F238E27FC236}">
                  <a16:creationId xmlns:a16="http://schemas.microsoft.com/office/drawing/2014/main" id="{D091958F-25D5-F044-BF0D-B7DB0192E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7010400" y="32766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...</a:t>
              </a:r>
            </a:p>
          </p:txBody>
        </p:sp>
      </p:grpSp>
      <p:sp>
        <p:nvSpPr>
          <p:cNvPr id="73733" name="Rectangle 26">
            <a:extLst>
              <a:ext uri="{FF2B5EF4-FFF2-40B4-BE49-F238E27FC236}">
                <a16:creationId xmlns:a16="http://schemas.microsoft.com/office/drawing/2014/main" id="{8D1AB10B-32F6-BD46-A86A-824F8DD5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Hash Table</a:t>
            </a:r>
          </a:p>
        </p:txBody>
      </p:sp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>
            <a:extLst>
              <a:ext uri="{FF2B5EF4-FFF2-40B4-BE49-F238E27FC236}">
                <a16:creationId xmlns:a16="http://schemas.microsoft.com/office/drawing/2014/main" id="{21AC8391-187E-7E42-858E-303CCDBF6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322C54-D511-8445-B064-876031F66D7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EE7881E-8527-064D-8638-752AFD086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Sampling for Frequent Patterns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2AF4138-AEB1-8844-9D75-F945B46E0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/>
              <a:t>Select a sample of original database, </a:t>
            </a:r>
            <a:r>
              <a:rPr lang="en-US" altLang="en-US" sz="2400" b="1"/>
              <a:t>mine frequent patterns within sample using Apriori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Scan database once to verify frequent itemsets found in sample, only </a:t>
            </a:r>
            <a:r>
              <a:rPr lang="en-US" altLang="en-US" sz="2400" i="1">
                <a:solidFill>
                  <a:schemeClr val="hlink"/>
                </a:solidFill>
              </a:rPr>
              <a:t>borders</a:t>
            </a:r>
            <a:r>
              <a:rPr lang="en-US" altLang="en-US" sz="2400" i="1"/>
              <a:t> </a:t>
            </a:r>
            <a:r>
              <a:rPr lang="en-US" altLang="en-US" sz="2400"/>
              <a:t>of closure of frequent patterns are checked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/>
              <a:t>Example: check </a:t>
            </a:r>
            <a:r>
              <a:rPr lang="en-US" altLang="en-US" sz="2400" i="1"/>
              <a:t>abcd</a:t>
            </a:r>
            <a:r>
              <a:rPr lang="en-US" altLang="en-US" sz="2400"/>
              <a:t> instead of </a:t>
            </a:r>
            <a:r>
              <a:rPr lang="en-US" altLang="en-US" sz="2400" i="1"/>
              <a:t>ab, ac, …, etc.</a:t>
            </a:r>
            <a:endParaRPr lang="en-US" altLang="en-US" sz="2400"/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Scan database again to find missed frequent patterns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H. Toivonen. </a:t>
            </a:r>
            <a:r>
              <a:rPr lang="en-US" altLang="en-US" sz="2400">
                <a:solidFill>
                  <a:schemeClr val="tx2"/>
                </a:solidFill>
              </a:rPr>
              <a:t>Sampling large databases for association rules</a:t>
            </a:r>
            <a:r>
              <a:rPr lang="en-US" altLang="en-US" sz="2400"/>
              <a:t>. In </a:t>
            </a:r>
            <a:r>
              <a:rPr lang="en-US" altLang="en-US" sz="2400" i="1">
                <a:solidFill>
                  <a:schemeClr val="tx2"/>
                </a:solidFill>
              </a:rPr>
              <a:t>VLDB’96</a:t>
            </a:r>
          </a:p>
        </p:txBody>
      </p:sp>
    </p:spTree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C6BEC96A-12DC-5345-A867-2C4E3C32F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AEC504-C08B-624A-9DCF-B09F44B3CA6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F53CBF95-0C19-184F-95BB-B09B046EE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406400"/>
          </a:xfrm>
        </p:spPr>
        <p:txBody>
          <a:bodyPr/>
          <a:lstStyle/>
          <a:p>
            <a:pPr eaLnBrk="1" hangingPunct="1"/>
            <a:r>
              <a:rPr lang="en-US" altLang="en-US" sz="3200"/>
              <a:t>DIC: Reduce Number of Scans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EEED0BD-EB4D-F94B-9BEE-A5D0E6B1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0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ABCD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900893D6-A0F1-DC4F-93FC-A89F7BEE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71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ABC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AF907FA4-C970-E745-9D3F-19C39FF7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ABD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81A23B9A-CAD9-CC41-9F67-00CA0AE5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ACD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2260E059-A929-1C44-8667-22905108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0"/>
            <a:ext cx="736600" cy="42545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BCD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4ADBB0E4-946E-B540-8950-D03A1F50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1B7C606D-6360-AD46-9723-981274EC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400CBEB4-DDAF-7A40-A1F4-9A7C95DDF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0"/>
            <a:ext cx="533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CF72EED4-992E-5C40-950F-0D9C0125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581025" cy="42545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AD</a:t>
            </a: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7CB7FB34-8965-A743-BCDB-02AAD3E1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BD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936523C0-E843-594A-B83A-A3EE24EE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48E55FF6-3680-4349-9447-01B2AEF8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900488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D16DDFA0-A90E-7547-B6EE-702D4962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A19D5DE7-12A3-5642-B911-E7190C78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7841" name="Text Box 17">
            <a:extLst>
              <a:ext uri="{FF2B5EF4-FFF2-40B4-BE49-F238E27FC236}">
                <a16:creationId xmlns:a16="http://schemas.microsoft.com/office/drawing/2014/main" id="{8347D43F-9166-184C-A909-BD934953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7842" name="Text Box 18">
            <a:extLst>
              <a:ext uri="{FF2B5EF4-FFF2-40B4-BE49-F238E27FC236}">
                <a16:creationId xmlns:a16="http://schemas.microsoft.com/office/drawing/2014/main" id="{D894CDC5-9EDD-E848-88CB-B7FFFB6CD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586288"/>
            <a:ext cx="4381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D8C8FFB5-00EC-9F40-B971-31BE4DC408E3}"/>
              </a:ext>
            </a:extLst>
          </p:cNvPr>
          <p:cNvCxnSpPr>
            <a:cxnSpLocks noChangeShapeType="1"/>
            <a:stCxn id="77842" idx="0"/>
            <a:endCxn id="77838" idx="2"/>
          </p:cNvCxnSpPr>
          <p:nvPr/>
        </p:nvCxnSpPr>
        <p:spPr bwMode="auto">
          <a:xfrm flipH="1" flipV="1">
            <a:off x="1011238" y="4306888"/>
            <a:ext cx="9445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20">
            <a:extLst>
              <a:ext uri="{FF2B5EF4-FFF2-40B4-BE49-F238E27FC236}">
                <a16:creationId xmlns:a16="http://schemas.microsoft.com/office/drawing/2014/main" id="{77FF1746-5627-244B-A4A3-B904D2DBD0A9}"/>
              </a:ext>
            </a:extLst>
          </p:cNvPr>
          <p:cNvCxnSpPr>
            <a:cxnSpLocks noChangeShapeType="1"/>
            <a:stCxn id="77842" idx="0"/>
            <a:endCxn id="77839" idx="2"/>
          </p:cNvCxnSpPr>
          <p:nvPr/>
        </p:nvCxnSpPr>
        <p:spPr bwMode="auto">
          <a:xfrm flipH="1" flipV="1">
            <a:off x="1554163" y="4292600"/>
            <a:ext cx="4016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D4C517C3-40BB-EF48-8C68-B69A57BE120A}"/>
              </a:ext>
            </a:extLst>
          </p:cNvPr>
          <p:cNvCxnSpPr>
            <a:cxnSpLocks noChangeShapeType="1"/>
            <a:stCxn id="77842" idx="0"/>
            <a:endCxn id="77840" idx="2"/>
          </p:cNvCxnSpPr>
          <p:nvPr/>
        </p:nvCxnSpPr>
        <p:spPr bwMode="auto">
          <a:xfrm flipV="1">
            <a:off x="1955800" y="4292600"/>
            <a:ext cx="13176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2">
            <a:extLst>
              <a:ext uri="{FF2B5EF4-FFF2-40B4-BE49-F238E27FC236}">
                <a16:creationId xmlns:a16="http://schemas.microsoft.com/office/drawing/2014/main" id="{98900E20-CDB9-8249-92E7-13069BE57A4B}"/>
              </a:ext>
            </a:extLst>
          </p:cNvPr>
          <p:cNvCxnSpPr>
            <a:cxnSpLocks noChangeShapeType="1"/>
            <a:stCxn id="77842" idx="0"/>
            <a:endCxn id="77841" idx="2"/>
          </p:cNvCxnSpPr>
          <p:nvPr/>
        </p:nvCxnSpPr>
        <p:spPr bwMode="auto">
          <a:xfrm flipV="1">
            <a:off x="1955800" y="4292600"/>
            <a:ext cx="67151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70AF2634-0DB2-8D4D-8943-4064F7439992}"/>
              </a:ext>
            </a:extLst>
          </p:cNvPr>
          <p:cNvCxnSpPr>
            <a:cxnSpLocks noChangeShapeType="1"/>
            <a:stCxn id="77838" idx="0"/>
            <a:endCxn id="77832" idx="2"/>
          </p:cNvCxnSpPr>
          <p:nvPr/>
        </p:nvCxnSpPr>
        <p:spPr bwMode="auto">
          <a:xfrm flipH="1" flipV="1">
            <a:off x="579438" y="3454400"/>
            <a:ext cx="431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4">
            <a:extLst>
              <a:ext uri="{FF2B5EF4-FFF2-40B4-BE49-F238E27FC236}">
                <a16:creationId xmlns:a16="http://schemas.microsoft.com/office/drawing/2014/main" id="{CEBABDD5-F464-E642-9B81-5E4B33BE82AA}"/>
              </a:ext>
            </a:extLst>
          </p:cNvPr>
          <p:cNvCxnSpPr>
            <a:cxnSpLocks noChangeShapeType="1"/>
            <a:stCxn id="77838" idx="0"/>
            <a:endCxn id="77833" idx="2"/>
          </p:cNvCxnSpPr>
          <p:nvPr/>
        </p:nvCxnSpPr>
        <p:spPr bwMode="auto">
          <a:xfrm flipV="1">
            <a:off x="1011238" y="3454400"/>
            <a:ext cx="177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AutoShape 25">
            <a:extLst>
              <a:ext uri="{FF2B5EF4-FFF2-40B4-BE49-F238E27FC236}">
                <a16:creationId xmlns:a16="http://schemas.microsoft.com/office/drawing/2014/main" id="{F0091D39-096B-DE40-9995-AC924C4D7FBF}"/>
              </a:ext>
            </a:extLst>
          </p:cNvPr>
          <p:cNvCxnSpPr>
            <a:cxnSpLocks noChangeShapeType="1"/>
            <a:stCxn id="77838" idx="0"/>
            <a:endCxn id="77835" idx="2"/>
          </p:cNvCxnSpPr>
          <p:nvPr/>
        </p:nvCxnSpPr>
        <p:spPr bwMode="auto">
          <a:xfrm flipV="1">
            <a:off x="1011238" y="3487738"/>
            <a:ext cx="1412875" cy="41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AutoShape 26">
            <a:extLst>
              <a:ext uri="{FF2B5EF4-FFF2-40B4-BE49-F238E27FC236}">
                <a16:creationId xmlns:a16="http://schemas.microsoft.com/office/drawing/2014/main" id="{EF331B00-4C4B-D74A-8232-82CECE691608}"/>
              </a:ext>
            </a:extLst>
          </p:cNvPr>
          <p:cNvCxnSpPr>
            <a:cxnSpLocks noChangeShapeType="1"/>
            <a:stCxn id="77839" idx="0"/>
            <a:endCxn id="77834" idx="2"/>
          </p:cNvCxnSpPr>
          <p:nvPr/>
        </p:nvCxnSpPr>
        <p:spPr bwMode="auto">
          <a:xfrm flipV="1">
            <a:off x="1554163" y="3454400"/>
            <a:ext cx="2365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1" name="AutoShape 27">
            <a:extLst>
              <a:ext uri="{FF2B5EF4-FFF2-40B4-BE49-F238E27FC236}">
                <a16:creationId xmlns:a16="http://schemas.microsoft.com/office/drawing/2014/main" id="{4A3A72DB-2318-D140-A46C-C1BDAC37377D}"/>
              </a:ext>
            </a:extLst>
          </p:cNvPr>
          <p:cNvCxnSpPr>
            <a:cxnSpLocks noChangeShapeType="1"/>
            <a:stCxn id="77839" idx="0"/>
            <a:endCxn id="77832" idx="2"/>
          </p:cNvCxnSpPr>
          <p:nvPr/>
        </p:nvCxnSpPr>
        <p:spPr bwMode="auto">
          <a:xfrm flipH="1" flipV="1">
            <a:off x="579438" y="3454400"/>
            <a:ext cx="974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2" name="AutoShape 28">
            <a:extLst>
              <a:ext uri="{FF2B5EF4-FFF2-40B4-BE49-F238E27FC236}">
                <a16:creationId xmlns:a16="http://schemas.microsoft.com/office/drawing/2014/main" id="{138653FF-779E-D547-B5E0-449F36F98E31}"/>
              </a:ext>
            </a:extLst>
          </p:cNvPr>
          <p:cNvCxnSpPr>
            <a:cxnSpLocks noChangeShapeType="1"/>
            <a:stCxn id="77839" idx="0"/>
            <a:endCxn id="77836" idx="2"/>
          </p:cNvCxnSpPr>
          <p:nvPr/>
        </p:nvCxnSpPr>
        <p:spPr bwMode="auto">
          <a:xfrm flipV="1">
            <a:off x="1554163" y="3454400"/>
            <a:ext cx="15398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3" name="AutoShape 29">
            <a:extLst>
              <a:ext uri="{FF2B5EF4-FFF2-40B4-BE49-F238E27FC236}">
                <a16:creationId xmlns:a16="http://schemas.microsoft.com/office/drawing/2014/main" id="{C0FC5583-74A1-A947-9304-6088B216D314}"/>
              </a:ext>
            </a:extLst>
          </p:cNvPr>
          <p:cNvCxnSpPr>
            <a:cxnSpLocks noChangeShapeType="1"/>
            <a:stCxn id="77840" idx="0"/>
            <a:endCxn id="77833" idx="2"/>
          </p:cNvCxnSpPr>
          <p:nvPr/>
        </p:nvCxnSpPr>
        <p:spPr bwMode="auto">
          <a:xfrm flipH="1" flipV="1">
            <a:off x="1189038" y="3454400"/>
            <a:ext cx="898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4" name="AutoShape 30">
            <a:extLst>
              <a:ext uri="{FF2B5EF4-FFF2-40B4-BE49-F238E27FC236}">
                <a16:creationId xmlns:a16="http://schemas.microsoft.com/office/drawing/2014/main" id="{FF6F7AB3-3DAD-754B-BAF6-03806569F2B0}"/>
              </a:ext>
            </a:extLst>
          </p:cNvPr>
          <p:cNvCxnSpPr>
            <a:cxnSpLocks noChangeShapeType="1"/>
            <a:stCxn id="77840" idx="0"/>
            <a:endCxn id="77834" idx="2"/>
          </p:cNvCxnSpPr>
          <p:nvPr/>
        </p:nvCxnSpPr>
        <p:spPr bwMode="auto">
          <a:xfrm flipH="1" flipV="1">
            <a:off x="1790700" y="3454400"/>
            <a:ext cx="2968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5" name="AutoShape 31">
            <a:extLst>
              <a:ext uri="{FF2B5EF4-FFF2-40B4-BE49-F238E27FC236}">
                <a16:creationId xmlns:a16="http://schemas.microsoft.com/office/drawing/2014/main" id="{D8E15AC3-F8E8-6349-8023-FFB4F11C9A32}"/>
              </a:ext>
            </a:extLst>
          </p:cNvPr>
          <p:cNvCxnSpPr>
            <a:cxnSpLocks noChangeShapeType="1"/>
            <a:stCxn id="77840" idx="0"/>
            <a:endCxn id="77837" idx="2"/>
          </p:cNvCxnSpPr>
          <p:nvPr/>
        </p:nvCxnSpPr>
        <p:spPr bwMode="auto">
          <a:xfrm flipV="1">
            <a:off x="2087563" y="3454400"/>
            <a:ext cx="16922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6" name="AutoShape 32">
            <a:extLst>
              <a:ext uri="{FF2B5EF4-FFF2-40B4-BE49-F238E27FC236}">
                <a16:creationId xmlns:a16="http://schemas.microsoft.com/office/drawing/2014/main" id="{A243D134-8CB3-714B-A88F-67CD2BD7313F}"/>
              </a:ext>
            </a:extLst>
          </p:cNvPr>
          <p:cNvCxnSpPr>
            <a:cxnSpLocks noChangeShapeType="1"/>
            <a:stCxn id="77841" idx="0"/>
            <a:endCxn id="77835" idx="2"/>
          </p:cNvCxnSpPr>
          <p:nvPr/>
        </p:nvCxnSpPr>
        <p:spPr bwMode="auto">
          <a:xfrm flipH="1" flipV="1">
            <a:off x="2424113" y="3487738"/>
            <a:ext cx="203200" cy="398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7" name="AutoShape 33">
            <a:extLst>
              <a:ext uri="{FF2B5EF4-FFF2-40B4-BE49-F238E27FC236}">
                <a16:creationId xmlns:a16="http://schemas.microsoft.com/office/drawing/2014/main" id="{10088112-90EF-4845-9FD1-43BA4EF44CBE}"/>
              </a:ext>
            </a:extLst>
          </p:cNvPr>
          <p:cNvCxnSpPr>
            <a:cxnSpLocks noChangeShapeType="1"/>
            <a:stCxn id="77841" idx="0"/>
            <a:endCxn id="77836" idx="2"/>
          </p:cNvCxnSpPr>
          <p:nvPr/>
        </p:nvCxnSpPr>
        <p:spPr bwMode="auto">
          <a:xfrm flipV="1">
            <a:off x="2627313" y="3454400"/>
            <a:ext cx="466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8" name="AutoShape 34">
            <a:extLst>
              <a:ext uri="{FF2B5EF4-FFF2-40B4-BE49-F238E27FC236}">
                <a16:creationId xmlns:a16="http://schemas.microsoft.com/office/drawing/2014/main" id="{36D673F6-280B-FA42-9D84-AACFCCA9AE36}"/>
              </a:ext>
            </a:extLst>
          </p:cNvPr>
          <p:cNvCxnSpPr>
            <a:cxnSpLocks noChangeShapeType="1"/>
            <a:stCxn id="77841" idx="0"/>
            <a:endCxn id="77837" idx="2"/>
          </p:cNvCxnSpPr>
          <p:nvPr/>
        </p:nvCxnSpPr>
        <p:spPr bwMode="auto">
          <a:xfrm flipV="1">
            <a:off x="2627313" y="3454400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9" name="AutoShape 35">
            <a:extLst>
              <a:ext uri="{FF2B5EF4-FFF2-40B4-BE49-F238E27FC236}">
                <a16:creationId xmlns:a16="http://schemas.microsoft.com/office/drawing/2014/main" id="{D19FBAFF-9375-0047-94C3-B4B921873D78}"/>
              </a:ext>
            </a:extLst>
          </p:cNvPr>
          <p:cNvCxnSpPr>
            <a:cxnSpLocks noChangeShapeType="1"/>
            <a:stCxn id="77832" idx="0"/>
            <a:endCxn id="77828" idx="2"/>
          </p:cNvCxnSpPr>
          <p:nvPr/>
        </p:nvCxnSpPr>
        <p:spPr bwMode="auto">
          <a:xfrm flipV="1">
            <a:off x="579438" y="2692400"/>
            <a:ext cx="236537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0" name="AutoShape 36">
            <a:extLst>
              <a:ext uri="{FF2B5EF4-FFF2-40B4-BE49-F238E27FC236}">
                <a16:creationId xmlns:a16="http://schemas.microsoft.com/office/drawing/2014/main" id="{706ACF01-A590-A645-94A0-FCC92D9DD1C6}"/>
              </a:ext>
            </a:extLst>
          </p:cNvPr>
          <p:cNvCxnSpPr>
            <a:cxnSpLocks noChangeShapeType="1"/>
            <a:stCxn id="77832" idx="0"/>
            <a:endCxn id="77829" idx="2"/>
          </p:cNvCxnSpPr>
          <p:nvPr/>
        </p:nvCxnSpPr>
        <p:spPr bwMode="auto">
          <a:xfrm flipV="1">
            <a:off x="579438" y="2682875"/>
            <a:ext cx="10017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1" name="AutoShape 37">
            <a:extLst>
              <a:ext uri="{FF2B5EF4-FFF2-40B4-BE49-F238E27FC236}">
                <a16:creationId xmlns:a16="http://schemas.microsoft.com/office/drawing/2014/main" id="{C2AA20D4-CF4C-CF4E-A879-DB9CE55DDA23}"/>
              </a:ext>
            </a:extLst>
          </p:cNvPr>
          <p:cNvCxnSpPr>
            <a:cxnSpLocks noChangeShapeType="1"/>
            <a:stCxn id="77833" idx="0"/>
            <a:endCxn id="77828" idx="2"/>
          </p:cNvCxnSpPr>
          <p:nvPr/>
        </p:nvCxnSpPr>
        <p:spPr bwMode="auto">
          <a:xfrm flipH="1" flipV="1">
            <a:off x="815975" y="2692400"/>
            <a:ext cx="373063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2" name="AutoShape 38">
            <a:extLst>
              <a:ext uri="{FF2B5EF4-FFF2-40B4-BE49-F238E27FC236}">
                <a16:creationId xmlns:a16="http://schemas.microsoft.com/office/drawing/2014/main" id="{404F4AA0-9655-DE4B-939F-11DEF9E643E4}"/>
              </a:ext>
            </a:extLst>
          </p:cNvPr>
          <p:cNvCxnSpPr>
            <a:cxnSpLocks noChangeShapeType="1"/>
            <a:stCxn id="77833" idx="0"/>
            <a:endCxn id="77830" idx="2"/>
          </p:cNvCxnSpPr>
          <p:nvPr/>
        </p:nvCxnSpPr>
        <p:spPr bwMode="auto">
          <a:xfrm flipV="1">
            <a:off x="1189038" y="2682875"/>
            <a:ext cx="11541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3" name="AutoShape 39">
            <a:extLst>
              <a:ext uri="{FF2B5EF4-FFF2-40B4-BE49-F238E27FC236}">
                <a16:creationId xmlns:a16="http://schemas.microsoft.com/office/drawing/2014/main" id="{AAF0EED6-AFDA-6848-8FBC-66214DB2F1BD}"/>
              </a:ext>
            </a:extLst>
          </p:cNvPr>
          <p:cNvCxnSpPr>
            <a:cxnSpLocks noChangeShapeType="1"/>
            <a:stCxn id="77834" idx="0"/>
            <a:endCxn id="77828" idx="2"/>
          </p:cNvCxnSpPr>
          <p:nvPr/>
        </p:nvCxnSpPr>
        <p:spPr bwMode="auto">
          <a:xfrm flipH="1" flipV="1">
            <a:off x="815975" y="2692400"/>
            <a:ext cx="97472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4" name="AutoShape 40">
            <a:extLst>
              <a:ext uri="{FF2B5EF4-FFF2-40B4-BE49-F238E27FC236}">
                <a16:creationId xmlns:a16="http://schemas.microsoft.com/office/drawing/2014/main" id="{A4CABB6C-08CF-E747-9CA1-CC3F15FE5956}"/>
              </a:ext>
            </a:extLst>
          </p:cNvPr>
          <p:cNvCxnSpPr>
            <a:cxnSpLocks noChangeShapeType="1"/>
            <a:stCxn id="77834" idx="0"/>
            <a:endCxn id="77831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5" name="AutoShape 41">
            <a:extLst>
              <a:ext uri="{FF2B5EF4-FFF2-40B4-BE49-F238E27FC236}">
                <a16:creationId xmlns:a16="http://schemas.microsoft.com/office/drawing/2014/main" id="{39382F57-A71D-1045-A813-453148E8D5D0}"/>
              </a:ext>
            </a:extLst>
          </p:cNvPr>
          <p:cNvCxnSpPr>
            <a:cxnSpLocks noChangeShapeType="1"/>
            <a:stCxn id="77836" idx="0"/>
            <a:endCxn id="77829" idx="2"/>
          </p:cNvCxnSpPr>
          <p:nvPr/>
        </p:nvCxnSpPr>
        <p:spPr bwMode="auto">
          <a:xfrm flipH="1" flipV="1">
            <a:off x="1581150" y="2682875"/>
            <a:ext cx="15128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6" name="AutoShape 42">
            <a:extLst>
              <a:ext uri="{FF2B5EF4-FFF2-40B4-BE49-F238E27FC236}">
                <a16:creationId xmlns:a16="http://schemas.microsoft.com/office/drawing/2014/main" id="{268EDAD2-E864-494E-8400-E5689BE602FA}"/>
              </a:ext>
            </a:extLst>
          </p:cNvPr>
          <p:cNvCxnSpPr>
            <a:cxnSpLocks noChangeShapeType="1"/>
            <a:stCxn id="77834" idx="0"/>
            <a:endCxn id="77831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7" name="AutoShape 43">
            <a:extLst>
              <a:ext uri="{FF2B5EF4-FFF2-40B4-BE49-F238E27FC236}">
                <a16:creationId xmlns:a16="http://schemas.microsoft.com/office/drawing/2014/main" id="{DF8B695D-EFCA-3E48-BC72-4D5D7268DC4B}"/>
              </a:ext>
            </a:extLst>
          </p:cNvPr>
          <p:cNvCxnSpPr>
            <a:cxnSpLocks noChangeShapeType="1"/>
            <a:stCxn id="77836" idx="0"/>
            <a:endCxn id="77831" idx="2"/>
          </p:cNvCxnSpPr>
          <p:nvPr/>
        </p:nvCxnSpPr>
        <p:spPr bwMode="auto">
          <a:xfrm flipH="1" flipV="1">
            <a:off x="3035300" y="2725738"/>
            <a:ext cx="587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8" name="AutoShape 44">
            <a:extLst>
              <a:ext uri="{FF2B5EF4-FFF2-40B4-BE49-F238E27FC236}">
                <a16:creationId xmlns:a16="http://schemas.microsoft.com/office/drawing/2014/main" id="{B7F8ED68-6091-FF4B-B6CB-302A206C636E}"/>
              </a:ext>
            </a:extLst>
          </p:cNvPr>
          <p:cNvCxnSpPr>
            <a:cxnSpLocks noChangeShapeType="1"/>
            <a:stCxn id="77837" idx="0"/>
            <a:endCxn id="77830" idx="2"/>
          </p:cNvCxnSpPr>
          <p:nvPr/>
        </p:nvCxnSpPr>
        <p:spPr bwMode="auto">
          <a:xfrm flipH="1" flipV="1">
            <a:off x="2343150" y="2682875"/>
            <a:ext cx="14366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69" name="AutoShape 45">
            <a:extLst>
              <a:ext uri="{FF2B5EF4-FFF2-40B4-BE49-F238E27FC236}">
                <a16:creationId xmlns:a16="http://schemas.microsoft.com/office/drawing/2014/main" id="{3C069725-3EDF-FD47-A2B9-40BC8DDDECF2}"/>
              </a:ext>
            </a:extLst>
          </p:cNvPr>
          <p:cNvCxnSpPr>
            <a:cxnSpLocks noChangeShapeType="1"/>
            <a:stCxn id="77837" idx="0"/>
            <a:endCxn id="77831" idx="2"/>
          </p:cNvCxnSpPr>
          <p:nvPr/>
        </p:nvCxnSpPr>
        <p:spPr bwMode="auto">
          <a:xfrm flipH="1" flipV="1">
            <a:off x="3035300" y="2725738"/>
            <a:ext cx="7445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0" name="AutoShape 46">
            <a:extLst>
              <a:ext uri="{FF2B5EF4-FFF2-40B4-BE49-F238E27FC236}">
                <a16:creationId xmlns:a16="http://schemas.microsoft.com/office/drawing/2014/main" id="{2D085114-F22B-E140-8B32-8E335EB88696}"/>
              </a:ext>
            </a:extLst>
          </p:cNvPr>
          <p:cNvCxnSpPr>
            <a:cxnSpLocks noChangeShapeType="1"/>
            <a:stCxn id="77828" idx="0"/>
            <a:endCxn id="77827" idx="2"/>
          </p:cNvCxnSpPr>
          <p:nvPr/>
        </p:nvCxnSpPr>
        <p:spPr bwMode="auto">
          <a:xfrm flipV="1">
            <a:off x="815975" y="1920875"/>
            <a:ext cx="11541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1" name="AutoShape 47">
            <a:extLst>
              <a:ext uri="{FF2B5EF4-FFF2-40B4-BE49-F238E27FC236}">
                <a16:creationId xmlns:a16="http://schemas.microsoft.com/office/drawing/2014/main" id="{6685D22A-7570-1648-8956-88BC57E33C0A}"/>
              </a:ext>
            </a:extLst>
          </p:cNvPr>
          <p:cNvCxnSpPr>
            <a:cxnSpLocks noChangeShapeType="1"/>
            <a:stCxn id="77829" idx="0"/>
            <a:endCxn id="77827" idx="2"/>
          </p:cNvCxnSpPr>
          <p:nvPr/>
        </p:nvCxnSpPr>
        <p:spPr bwMode="auto">
          <a:xfrm flipV="1">
            <a:off x="1581150" y="1920875"/>
            <a:ext cx="38893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2" name="AutoShape 48">
            <a:extLst>
              <a:ext uri="{FF2B5EF4-FFF2-40B4-BE49-F238E27FC236}">
                <a16:creationId xmlns:a16="http://schemas.microsoft.com/office/drawing/2014/main" id="{6477154A-D777-944A-98F1-D767FDC1CAF7}"/>
              </a:ext>
            </a:extLst>
          </p:cNvPr>
          <p:cNvCxnSpPr>
            <a:cxnSpLocks noChangeShapeType="1"/>
            <a:stCxn id="77830" idx="0"/>
            <a:endCxn id="77827" idx="2"/>
          </p:cNvCxnSpPr>
          <p:nvPr/>
        </p:nvCxnSpPr>
        <p:spPr bwMode="auto">
          <a:xfrm flipH="1" flipV="1">
            <a:off x="1970088" y="1920875"/>
            <a:ext cx="37306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3" name="AutoShape 49">
            <a:extLst>
              <a:ext uri="{FF2B5EF4-FFF2-40B4-BE49-F238E27FC236}">
                <a16:creationId xmlns:a16="http://schemas.microsoft.com/office/drawing/2014/main" id="{4CEEC8F5-626B-764F-B753-7D1991066ACC}"/>
              </a:ext>
            </a:extLst>
          </p:cNvPr>
          <p:cNvCxnSpPr>
            <a:cxnSpLocks noChangeShapeType="1"/>
            <a:stCxn id="77831" idx="0"/>
            <a:endCxn id="77827" idx="2"/>
          </p:cNvCxnSpPr>
          <p:nvPr/>
        </p:nvCxnSpPr>
        <p:spPr bwMode="auto">
          <a:xfrm flipH="1" flipV="1">
            <a:off x="1970088" y="1920875"/>
            <a:ext cx="1065212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4" name="AutoShape 50">
            <a:extLst>
              <a:ext uri="{FF2B5EF4-FFF2-40B4-BE49-F238E27FC236}">
                <a16:creationId xmlns:a16="http://schemas.microsoft.com/office/drawing/2014/main" id="{B6186AC4-5EC4-7843-8415-3BE817E9D2F6}"/>
              </a:ext>
            </a:extLst>
          </p:cNvPr>
          <p:cNvCxnSpPr>
            <a:cxnSpLocks noChangeShapeType="1"/>
            <a:stCxn id="77835" idx="0"/>
            <a:endCxn id="77830" idx="2"/>
          </p:cNvCxnSpPr>
          <p:nvPr/>
        </p:nvCxnSpPr>
        <p:spPr bwMode="auto">
          <a:xfrm flipH="1" flipV="1">
            <a:off x="2343150" y="2682875"/>
            <a:ext cx="80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75" name="AutoShape 51">
            <a:extLst>
              <a:ext uri="{FF2B5EF4-FFF2-40B4-BE49-F238E27FC236}">
                <a16:creationId xmlns:a16="http://schemas.microsoft.com/office/drawing/2014/main" id="{19FF1FAF-92D9-4344-88FE-83CBCFE42EF5}"/>
              </a:ext>
            </a:extLst>
          </p:cNvPr>
          <p:cNvCxnSpPr>
            <a:cxnSpLocks noChangeShapeType="1"/>
            <a:stCxn id="77835" idx="0"/>
            <a:endCxn id="77829" idx="2"/>
          </p:cNvCxnSpPr>
          <p:nvPr/>
        </p:nvCxnSpPr>
        <p:spPr bwMode="auto">
          <a:xfrm flipH="1" flipV="1">
            <a:off x="1581150" y="2682875"/>
            <a:ext cx="842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76" name="Text Box 52">
            <a:extLst>
              <a:ext uri="{FF2B5EF4-FFF2-40B4-BE49-F238E27FC236}">
                <a16:creationId xmlns:a16="http://schemas.microsoft.com/office/drawing/2014/main" id="{EC416473-AF36-6445-965F-D7EEC2BE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imes New Roman" panose="02020603050405020304" pitchFamily="18" charset="0"/>
              </a:rPr>
              <a:t>Itemset lattice</a:t>
            </a:r>
          </a:p>
        </p:txBody>
      </p:sp>
      <p:sp>
        <p:nvSpPr>
          <p:cNvPr id="77877" name="Rectangle 53">
            <a:extLst>
              <a:ext uri="{FF2B5EF4-FFF2-40B4-BE49-F238E27FC236}">
                <a16:creationId xmlns:a16="http://schemas.microsoft.com/office/drawing/2014/main" id="{1FBE4285-E166-D844-858A-0BFCEB2682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828800"/>
            <a:ext cx="4800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Once both A and D are determined frequent, the counting of AD begins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Once all length-2 subsets of BCD are determined frequent, the counting of BCD begins</a:t>
            </a:r>
          </a:p>
        </p:txBody>
      </p:sp>
      <p:sp>
        <p:nvSpPr>
          <p:cNvPr id="77878" name="Rectangle 54">
            <a:extLst>
              <a:ext uri="{FF2B5EF4-FFF2-40B4-BE49-F238E27FC236}">
                <a16:creationId xmlns:a16="http://schemas.microsoft.com/office/drawing/2014/main" id="{4F725EEA-2364-8D45-A2E7-074B63B5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44958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Transactions</a:t>
            </a:r>
          </a:p>
        </p:txBody>
      </p:sp>
      <p:sp>
        <p:nvSpPr>
          <p:cNvPr id="77879" name="Line 55">
            <a:extLst>
              <a:ext uri="{FF2B5EF4-FFF2-40B4-BE49-F238E27FC236}">
                <a16:creationId xmlns:a16="http://schemas.microsoft.com/office/drawing/2014/main" id="{EB2ECE31-900C-2643-8163-7B9B8689F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132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0" name="Text Box 56">
            <a:extLst>
              <a:ext uri="{FF2B5EF4-FFF2-40B4-BE49-F238E27FC236}">
                <a16:creationId xmlns:a16="http://schemas.microsoft.com/office/drawing/2014/main" id="{B0A98C58-9891-1942-8C4C-1B180CD7A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37338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1-itemsets</a:t>
            </a:r>
          </a:p>
        </p:txBody>
      </p:sp>
      <p:sp>
        <p:nvSpPr>
          <p:cNvPr id="77881" name="Line 57">
            <a:extLst>
              <a:ext uri="{FF2B5EF4-FFF2-40B4-BE49-F238E27FC236}">
                <a16:creationId xmlns:a16="http://schemas.microsoft.com/office/drawing/2014/main" id="{6AA94EC5-FBDF-0348-8BEB-357C87415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180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2" name="Text Box 58">
            <a:extLst>
              <a:ext uri="{FF2B5EF4-FFF2-40B4-BE49-F238E27FC236}">
                <a16:creationId xmlns:a16="http://schemas.microsoft.com/office/drawing/2014/main" id="{91FFF746-5B31-394C-8308-DCD28A82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0386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2-itemsets</a:t>
            </a:r>
          </a:p>
        </p:txBody>
      </p:sp>
      <p:sp>
        <p:nvSpPr>
          <p:cNvPr id="77883" name="Line 59">
            <a:extLst>
              <a:ext uri="{FF2B5EF4-FFF2-40B4-BE49-F238E27FC236}">
                <a16:creationId xmlns:a16="http://schemas.microsoft.com/office/drawing/2014/main" id="{821D37A7-5FBE-4A48-9EB4-9115931D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28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4" name="Text Box 60">
            <a:extLst>
              <a:ext uri="{FF2B5EF4-FFF2-40B4-BE49-F238E27FC236}">
                <a16:creationId xmlns:a16="http://schemas.microsoft.com/office/drawing/2014/main" id="{8DB22433-C701-1B43-9F76-5192B75B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4343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7885" name="Text Box 61">
            <a:extLst>
              <a:ext uri="{FF2B5EF4-FFF2-40B4-BE49-F238E27FC236}">
                <a16:creationId xmlns:a16="http://schemas.microsoft.com/office/drawing/2014/main" id="{1D704A3B-A89A-C249-B7D8-E9B94C6C7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Times New Roman" panose="02020603050405020304" pitchFamily="18" charset="0"/>
              </a:rPr>
              <a:t>Apriori</a:t>
            </a:r>
          </a:p>
        </p:txBody>
      </p:sp>
      <p:sp>
        <p:nvSpPr>
          <p:cNvPr id="77886" name="Line 62">
            <a:extLst>
              <a:ext uri="{FF2B5EF4-FFF2-40B4-BE49-F238E27FC236}">
                <a16:creationId xmlns:a16="http://schemas.microsoft.com/office/drawing/2014/main" id="{C1893D48-92C4-0E42-9B3F-7F8DBD09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2413"/>
            <a:ext cx="44148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7" name="Text Box 63">
            <a:extLst>
              <a:ext uri="{FF2B5EF4-FFF2-40B4-BE49-F238E27FC236}">
                <a16:creationId xmlns:a16="http://schemas.microsoft.com/office/drawing/2014/main" id="{0D04A80D-B362-7149-9C7F-43B2027D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9530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imes New Roman" panose="02020603050405020304" pitchFamily="18" charset="0"/>
              </a:rPr>
              <a:t>1-itemsets</a:t>
            </a:r>
          </a:p>
        </p:txBody>
      </p:sp>
      <p:sp>
        <p:nvSpPr>
          <p:cNvPr id="77888" name="Line 64">
            <a:extLst>
              <a:ext uri="{FF2B5EF4-FFF2-40B4-BE49-F238E27FC236}">
                <a16:creationId xmlns:a16="http://schemas.microsoft.com/office/drawing/2014/main" id="{12D7C8F1-3116-654F-A07D-856D68603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3880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9" name="Line 65">
            <a:extLst>
              <a:ext uri="{FF2B5EF4-FFF2-40B4-BE49-F238E27FC236}">
                <a16:creationId xmlns:a16="http://schemas.microsoft.com/office/drawing/2014/main" id="{CD8B476B-F614-594D-A81C-14BA61739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172200"/>
            <a:ext cx="838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7890" name="AutoShape 66">
            <a:extLst>
              <a:ext uri="{FF2B5EF4-FFF2-40B4-BE49-F238E27FC236}">
                <a16:creationId xmlns:a16="http://schemas.microsoft.com/office/drawing/2014/main" id="{2E614E26-E493-BB4E-8603-DC3206299448}"/>
              </a:ext>
            </a:extLst>
          </p:cNvPr>
          <p:cNvCxnSpPr>
            <a:cxnSpLocks noChangeShapeType="1"/>
            <a:stCxn id="77888" idx="1"/>
            <a:endCxn id="77889" idx="0"/>
          </p:cNvCxnSpPr>
          <p:nvPr/>
        </p:nvCxnSpPr>
        <p:spPr bwMode="auto">
          <a:xfrm flipH="1">
            <a:off x="4343400" y="5638800"/>
            <a:ext cx="4419600" cy="533400"/>
          </a:xfrm>
          <a:prstGeom prst="straightConnector1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91" name="Text Box 67">
            <a:extLst>
              <a:ext uri="{FF2B5EF4-FFF2-40B4-BE49-F238E27FC236}">
                <a16:creationId xmlns:a16="http://schemas.microsoft.com/office/drawing/2014/main" id="{4571ADA0-0B4A-8340-8D09-C30C840D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imes New Roman" panose="02020603050405020304" pitchFamily="18" charset="0"/>
              </a:rPr>
              <a:t>2-items</a:t>
            </a:r>
          </a:p>
        </p:txBody>
      </p:sp>
      <p:sp>
        <p:nvSpPr>
          <p:cNvPr id="77892" name="Line 68">
            <a:extLst>
              <a:ext uri="{FF2B5EF4-FFF2-40B4-BE49-F238E27FC236}">
                <a16:creationId xmlns:a16="http://schemas.microsoft.com/office/drawing/2014/main" id="{B22C1965-1E0A-B64F-BD40-B30DB8ED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943600"/>
            <a:ext cx="1676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3" name="Line 69">
            <a:extLst>
              <a:ext uri="{FF2B5EF4-FFF2-40B4-BE49-F238E27FC236}">
                <a16:creationId xmlns:a16="http://schemas.microsoft.com/office/drawing/2014/main" id="{4AF06B47-32C4-A047-84D1-8F790C82A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477000"/>
            <a:ext cx="274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4" name="Text Box 70">
            <a:extLst>
              <a:ext uri="{FF2B5EF4-FFF2-40B4-BE49-F238E27FC236}">
                <a16:creationId xmlns:a16="http://schemas.microsoft.com/office/drawing/2014/main" id="{7D103547-7C37-F748-9DF2-47BF8E95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5576888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imes New Roman" panose="02020603050405020304" pitchFamily="18" charset="0"/>
              </a:rPr>
              <a:t>3-items</a:t>
            </a:r>
          </a:p>
        </p:txBody>
      </p:sp>
      <p:cxnSp>
        <p:nvCxnSpPr>
          <p:cNvPr id="77895" name="AutoShape 71">
            <a:extLst>
              <a:ext uri="{FF2B5EF4-FFF2-40B4-BE49-F238E27FC236}">
                <a16:creationId xmlns:a16="http://schemas.microsoft.com/office/drawing/2014/main" id="{82ED4140-C8B5-024D-ACB4-77431B879BC1}"/>
              </a:ext>
            </a:extLst>
          </p:cNvPr>
          <p:cNvCxnSpPr>
            <a:cxnSpLocks noChangeShapeType="1"/>
            <a:stCxn id="77892" idx="1"/>
            <a:endCxn id="77893" idx="0"/>
          </p:cNvCxnSpPr>
          <p:nvPr/>
        </p:nvCxnSpPr>
        <p:spPr bwMode="auto">
          <a:xfrm flipH="1">
            <a:off x="4343400" y="5943600"/>
            <a:ext cx="4419600" cy="533400"/>
          </a:xfrm>
          <a:prstGeom prst="straightConnector1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96" name="Text Box 72">
            <a:extLst>
              <a:ext uri="{FF2B5EF4-FFF2-40B4-BE49-F238E27FC236}">
                <a16:creationId xmlns:a16="http://schemas.microsoft.com/office/drawing/2014/main" id="{2AD952E4-A08E-8046-9210-8F60FD6B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576888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imes New Roman" panose="02020603050405020304" pitchFamily="18" charset="0"/>
              </a:rPr>
              <a:t>DIC</a:t>
            </a:r>
          </a:p>
        </p:txBody>
      </p:sp>
      <p:sp>
        <p:nvSpPr>
          <p:cNvPr id="77897" name="Rectangle 73">
            <a:extLst>
              <a:ext uri="{FF2B5EF4-FFF2-40B4-BE49-F238E27FC236}">
                <a16:creationId xmlns:a16="http://schemas.microsoft.com/office/drawing/2014/main" id="{CB583062-3326-874E-8308-50D4370E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2925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S. Brin R. Motwani, J. Ullman, and S. Tsur. </a:t>
            </a:r>
            <a:r>
              <a:rPr lang="en-US" altLang="en-US" sz="1800">
                <a:solidFill>
                  <a:schemeClr val="tx2"/>
                </a:solidFill>
              </a:rPr>
              <a:t>Dynamic itemset counting and implication rules for market basket data</a:t>
            </a:r>
            <a:r>
              <a:rPr lang="en-US" altLang="en-US" sz="1800"/>
              <a:t>. </a:t>
            </a:r>
            <a:r>
              <a:rPr lang="en-US" altLang="en-US" sz="1800" i="1">
                <a:solidFill>
                  <a:schemeClr val="tx2"/>
                </a:solidFill>
              </a:rPr>
              <a:t>SIGMOD’97</a:t>
            </a:r>
          </a:p>
        </p:txBody>
      </p:sp>
    </p:spTree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>
            <a:extLst>
              <a:ext uri="{FF2B5EF4-FFF2-40B4-BE49-F238E27FC236}">
                <a16:creationId xmlns:a16="http://schemas.microsoft.com/office/drawing/2014/main" id="{B73B2CAA-CCAA-C248-BDAE-614FF9D314A5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4A149E2-0942-2843-805F-A82D2B871A49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1490551-40C0-404C-A66F-5E591BC7FE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Scalable Frequent Itemset Mining Methods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8F5DA4C-C24A-6E42-BF9F-20E9CA0919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/>
              <a:t>Apriori: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Improving the Efficiency of Apriori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FPGrowth: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Mining Close Frequent Patterns and Maxpatterns</a:t>
            </a:r>
          </a:p>
        </p:txBody>
      </p:sp>
      <p:sp>
        <p:nvSpPr>
          <p:cNvPr id="79876" name="AutoShape 4">
            <a:extLst>
              <a:ext uri="{FF2B5EF4-FFF2-40B4-BE49-F238E27FC236}">
                <a16:creationId xmlns:a16="http://schemas.microsoft.com/office/drawing/2014/main" id="{01A69402-BDF8-EE4F-B700-80F40B53FDB8}"/>
              </a:ext>
            </a:extLst>
          </p:cNvPr>
          <p:cNvSpPr>
            <a:spLocks noChangeArrowheads="1"/>
          </p:cNvSpPr>
          <p:nvPr/>
        </p:nvSpPr>
        <p:spPr bwMode="auto">
          <a:xfrm rot="1206592">
            <a:off x="7591425" y="38862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>
            <a:extLst>
              <a:ext uri="{FF2B5EF4-FFF2-40B4-BE49-F238E27FC236}">
                <a16:creationId xmlns:a16="http://schemas.microsoft.com/office/drawing/2014/main" id="{3FBC7E82-55BF-CE4F-982E-C98C18682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1246B6-2E36-A447-8046-CEEC609A37C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B011B47-0675-8C45-9531-493BDEAD2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/>
              <a:t>Pattern-Growth Approach: Mining Frequent Patterns Without Candidate Generation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996CDCB-D3A4-5244-8F7F-2AA31305C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97900" cy="5054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/>
              <a:t>Bottlenecks </a:t>
            </a:r>
            <a:r>
              <a:rPr lang="en-US" altLang="en-US" sz="2000"/>
              <a:t>of the Apriori approach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Breadth-first (i.e., level-wise) search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Candidate generation and test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/>
              <a:t>Often generates a huge number of candidates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/>
              <a:t>The FPGrowth Approach </a:t>
            </a:r>
            <a:r>
              <a:rPr lang="en-US" altLang="en-US" sz="2000"/>
              <a:t>(J. Han, J. Pei, and Y. Yin, SIGMOD’ 00)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Depth-first search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Avoid explicit candidate generation</a:t>
            </a:r>
            <a:endParaRPr lang="en-US" altLang="en-US" sz="2000">
              <a:solidFill>
                <a:schemeClr val="hlink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Major philosophy: Grow long patterns from short ones using local frequent items only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“abc” is a frequent pattern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Get all transactions having “abc”, i.e., project DB on abc: DB|abc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“d” is a local frequent item in DB|abc </a:t>
            </a:r>
            <a:r>
              <a:rPr lang="en-US" altLang="en-US" sz="2000">
                <a:sym typeface="Wingdings" pitchFamily="2" charset="2"/>
              </a:rPr>
              <a:t> abcd is a frequent pattern</a:t>
            </a:r>
          </a:p>
        </p:txBody>
      </p:sp>
    </p:spTree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>
            <a:extLst>
              <a:ext uri="{FF2B5EF4-FFF2-40B4-BE49-F238E27FC236}">
                <a16:creationId xmlns:a16="http://schemas.microsoft.com/office/drawing/2014/main" id="{63CAD853-598A-9043-ADAD-82A90FDCA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2723E4-BC25-EF44-84DF-340423B1347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BC7092E-0CFB-184B-B73E-F22850619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Construct FP-tree from a Transaction Database</a:t>
            </a:r>
          </a:p>
        </p:txBody>
      </p:sp>
      <p:grpSp>
        <p:nvGrpSpPr>
          <p:cNvPr id="83971" name="Group 3">
            <a:extLst>
              <a:ext uri="{FF2B5EF4-FFF2-40B4-BE49-F238E27FC236}">
                <a16:creationId xmlns:a16="http://schemas.microsoft.com/office/drawing/2014/main" id="{967F9F56-8D2A-3F43-A787-42874AE71A1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71800"/>
            <a:ext cx="4579938" cy="3624263"/>
            <a:chOff x="2496" y="1772"/>
            <a:chExt cx="2926" cy="2218"/>
          </a:xfrm>
        </p:grpSpPr>
        <p:sp>
          <p:nvSpPr>
            <p:cNvPr id="83976" name="Text Box 4">
              <a:extLst>
                <a:ext uri="{FF2B5EF4-FFF2-40B4-BE49-F238E27FC236}">
                  <a16:creationId xmlns:a16="http://schemas.microsoft.com/office/drawing/2014/main" id="{083CFA31-A224-9C45-983C-676A3797D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8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83977" name="Text Box 5">
              <a:extLst>
                <a:ext uri="{FF2B5EF4-FFF2-40B4-BE49-F238E27FC236}">
                  <a16:creationId xmlns:a16="http://schemas.microsoft.com/office/drawing/2014/main" id="{FC1DE206-745C-934E-8D48-4FFF75E9B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5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f:4</a:t>
              </a:r>
            </a:p>
          </p:txBody>
        </p:sp>
        <p:sp>
          <p:nvSpPr>
            <p:cNvPr id="83978" name="Text Box 6">
              <a:extLst>
                <a:ext uri="{FF2B5EF4-FFF2-40B4-BE49-F238E27FC236}">
                  <a16:creationId xmlns:a16="http://schemas.microsoft.com/office/drawing/2014/main" id="{1CBCD4A8-F97C-E449-9CBB-BEC340374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33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c:1</a:t>
              </a:r>
            </a:p>
          </p:txBody>
        </p:sp>
        <p:sp>
          <p:nvSpPr>
            <p:cNvPr id="83979" name="Text Box 7">
              <a:extLst>
                <a:ext uri="{FF2B5EF4-FFF2-40B4-BE49-F238E27FC236}">
                  <a16:creationId xmlns:a16="http://schemas.microsoft.com/office/drawing/2014/main" id="{68CC2F57-EADA-9A40-89AE-5A55418C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3980" name="Text Box 8">
              <a:extLst>
                <a:ext uri="{FF2B5EF4-FFF2-40B4-BE49-F238E27FC236}">
                  <a16:creationId xmlns:a16="http://schemas.microsoft.com/office/drawing/2014/main" id="{74926602-5842-864E-9C38-17EA065BC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p:1</a:t>
              </a:r>
            </a:p>
          </p:txBody>
        </p:sp>
        <p:cxnSp>
          <p:nvCxnSpPr>
            <p:cNvPr id="83981" name="AutoShape 9">
              <a:extLst>
                <a:ext uri="{FF2B5EF4-FFF2-40B4-BE49-F238E27FC236}">
                  <a16:creationId xmlns:a16="http://schemas.microsoft.com/office/drawing/2014/main" id="{24D8250E-9AA8-B54E-BCC0-BD98F7A5EB32}"/>
                </a:ext>
              </a:extLst>
            </p:cNvPr>
            <p:cNvCxnSpPr>
              <a:cxnSpLocks noChangeShapeType="1"/>
              <a:stCxn id="83978" idx="2"/>
              <a:endCxn id="83979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82" name="AutoShape 10">
              <a:extLst>
                <a:ext uri="{FF2B5EF4-FFF2-40B4-BE49-F238E27FC236}">
                  <a16:creationId xmlns:a16="http://schemas.microsoft.com/office/drawing/2014/main" id="{EF0EC48E-79B2-1D46-A4F7-96BBE420A936}"/>
                </a:ext>
              </a:extLst>
            </p:cNvPr>
            <p:cNvCxnSpPr>
              <a:cxnSpLocks noChangeShapeType="1"/>
              <a:stCxn id="83979" idx="2"/>
              <a:endCxn id="83980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83" name="AutoShape 11">
              <a:extLst>
                <a:ext uri="{FF2B5EF4-FFF2-40B4-BE49-F238E27FC236}">
                  <a16:creationId xmlns:a16="http://schemas.microsoft.com/office/drawing/2014/main" id="{BCF0F16C-2D5C-DB4D-A488-2012761FCE3D}"/>
                </a:ext>
              </a:extLst>
            </p:cNvPr>
            <p:cNvCxnSpPr>
              <a:cxnSpLocks noChangeShapeType="1"/>
              <a:stCxn id="83976" idx="2"/>
              <a:endCxn id="83978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84" name="AutoShape 12">
              <a:extLst>
                <a:ext uri="{FF2B5EF4-FFF2-40B4-BE49-F238E27FC236}">
                  <a16:creationId xmlns:a16="http://schemas.microsoft.com/office/drawing/2014/main" id="{AACC6DF0-542C-4648-A813-24949F58E907}"/>
                </a:ext>
              </a:extLst>
            </p:cNvPr>
            <p:cNvCxnSpPr>
              <a:cxnSpLocks noChangeShapeType="1"/>
              <a:stCxn id="83976" idx="2"/>
              <a:endCxn id="83977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85" name="Text Box 13">
              <a:extLst>
                <a:ext uri="{FF2B5EF4-FFF2-40B4-BE49-F238E27FC236}">
                  <a16:creationId xmlns:a16="http://schemas.microsoft.com/office/drawing/2014/main" id="{BFBB938D-8FA4-3841-9971-14497E038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3986" name="Text Box 14">
              <a:extLst>
                <a:ext uri="{FF2B5EF4-FFF2-40B4-BE49-F238E27FC236}">
                  <a16:creationId xmlns:a16="http://schemas.microsoft.com/office/drawing/2014/main" id="{918707E9-0B59-DD45-8E6B-8C48E8AE1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3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83987" name="AutoShape 15">
              <a:extLst>
                <a:ext uri="{FF2B5EF4-FFF2-40B4-BE49-F238E27FC236}">
                  <a16:creationId xmlns:a16="http://schemas.microsoft.com/office/drawing/2014/main" id="{CACE221C-603F-4545-975F-6DF0505E322C}"/>
                </a:ext>
              </a:extLst>
            </p:cNvPr>
            <p:cNvCxnSpPr>
              <a:cxnSpLocks noChangeShapeType="1"/>
              <a:stCxn id="83977" idx="2"/>
              <a:endCxn id="83986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88" name="AutoShape 16">
              <a:extLst>
                <a:ext uri="{FF2B5EF4-FFF2-40B4-BE49-F238E27FC236}">
                  <a16:creationId xmlns:a16="http://schemas.microsoft.com/office/drawing/2014/main" id="{CC21DDEC-F97A-4944-91CD-707382820C90}"/>
                </a:ext>
              </a:extLst>
            </p:cNvPr>
            <p:cNvCxnSpPr>
              <a:cxnSpLocks noChangeShapeType="1"/>
              <a:stCxn id="83977" idx="2"/>
              <a:endCxn id="83985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89" name="Text Box 17">
              <a:extLst>
                <a:ext uri="{FF2B5EF4-FFF2-40B4-BE49-F238E27FC236}">
                  <a16:creationId xmlns:a16="http://schemas.microsoft.com/office/drawing/2014/main" id="{D1D30118-87DA-9A46-8887-C8D58A062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a:3</a:t>
              </a:r>
            </a:p>
          </p:txBody>
        </p:sp>
        <p:sp>
          <p:nvSpPr>
            <p:cNvPr id="83990" name="Text Box 18">
              <a:extLst>
                <a:ext uri="{FF2B5EF4-FFF2-40B4-BE49-F238E27FC236}">
                  <a16:creationId xmlns:a16="http://schemas.microsoft.com/office/drawing/2014/main" id="{C778401B-3B96-7D4A-AEC8-998FD5BA8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42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3991" name="Text Box 19">
              <a:extLst>
                <a:ext uri="{FF2B5EF4-FFF2-40B4-BE49-F238E27FC236}">
                  <a16:creationId xmlns:a16="http://schemas.microsoft.com/office/drawing/2014/main" id="{E4E59E5B-DFE5-B44F-B0FE-9678D67B5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m:2</a:t>
              </a:r>
            </a:p>
          </p:txBody>
        </p:sp>
        <p:sp>
          <p:nvSpPr>
            <p:cNvPr id="83992" name="Text Box 20">
              <a:extLst>
                <a:ext uri="{FF2B5EF4-FFF2-40B4-BE49-F238E27FC236}">
                  <a16:creationId xmlns:a16="http://schemas.microsoft.com/office/drawing/2014/main" id="{69D966E3-45DA-EB42-824F-C686F43EE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p:2</a:t>
              </a:r>
            </a:p>
          </p:txBody>
        </p:sp>
        <p:cxnSp>
          <p:nvCxnSpPr>
            <p:cNvPr id="83993" name="AutoShape 21">
              <a:extLst>
                <a:ext uri="{FF2B5EF4-FFF2-40B4-BE49-F238E27FC236}">
                  <a16:creationId xmlns:a16="http://schemas.microsoft.com/office/drawing/2014/main" id="{E56FA25A-31B6-8546-B834-E8CA75211B04}"/>
                </a:ext>
              </a:extLst>
            </p:cNvPr>
            <p:cNvCxnSpPr>
              <a:cxnSpLocks noChangeShapeType="1"/>
              <a:stCxn id="83986" idx="2"/>
              <a:endCxn id="83989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94" name="AutoShape 22">
              <a:extLst>
                <a:ext uri="{FF2B5EF4-FFF2-40B4-BE49-F238E27FC236}">
                  <a16:creationId xmlns:a16="http://schemas.microsoft.com/office/drawing/2014/main" id="{C0E282F8-2BEA-B545-925F-A01086094346}"/>
                </a:ext>
              </a:extLst>
            </p:cNvPr>
            <p:cNvCxnSpPr>
              <a:cxnSpLocks noChangeShapeType="1"/>
              <a:stCxn id="83989" idx="2"/>
              <a:endCxn id="83991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95" name="AutoShape 23">
              <a:extLst>
                <a:ext uri="{FF2B5EF4-FFF2-40B4-BE49-F238E27FC236}">
                  <a16:creationId xmlns:a16="http://schemas.microsoft.com/office/drawing/2014/main" id="{380C18F1-23C9-5740-8804-F55815230589}"/>
                </a:ext>
              </a:extLst>
            </p:cNvPr>
            <p:cNvCxnSpPr>
              <a:cxnSpLocks noChangeShapeType="1"/>
              <a:stCxn id="83989" idx="2"/>
              <a:endCxn id="83990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96" name="AutoShape 24">
              <a:extLst>
                <a:ext uri="{FF2B5EF4-FFF2-40B4-BE49-F238E27FC236}">
                  <a16:creationId xmlns:a16="http://schemas.microsoft.com/office/drawing/2014/main" id="{5193548F-8903-5C45-BDD6-968AE39EC27B}"/>
                </a:ext>
              </a:extLst>
            </p:cNvPr>
            <p:cNvCxnSpPr>
              <a:cxnSpLocks noChangeShapeType="1"/>
              <a:stCxn id="83991" idx="2"/>
              <a:endCxn id="83992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7" name="Text Box 25">
              <a:extLst>
                <a:ext uri="{FF2B5EF4-FFF2-40B4-BE49-F238E27FC236}">
                  <a16:creationId xmlns:a16="http://schemas.microsoft.com/office/drawing/2014/main" id="{1304FF2C-5F7A-654A-9502-E4726465E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m:1</a:t>
              </a:r>
            </a:p>
          </p:txBody>
        </p:sp>
        <p:cxnSp>
          <p:nvCxnSpPr>
            <p:cNvPr id="83998" name="AutoShape 26">
              <a:extLst>
                <a:ext uri="{FF2B5EF4-FFF2-40B4-BE49-F238E27FC236}">
                  <a16:creationId xmlns:a16="http://schemas.microsoft.com/office/drawing/2014/main" id="{896ED148-F75F-7647-AB2D-1D72089A2198}"/>
                </a:ext>
              </a:extLst>
            </p:cNvPr>
            <p:cNvCxnSpPr>
              <a:cxnSpLocks noChangeShapeType="1"/>
              <a:stCxn id="83990" idx="2"/>
              <a:endCxn id="83997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9" name="Text Box 27">
              <a:extLst>
                <a:ext uri="{FF2B5EF4-FFF2-40B4-BE49-F238E27FC236}">
                  <a16:creationId xmlns:a16="http://schemas.microsoft.com/office/drawing/2014/main" id="{EF5AA2BF-325D-7D4E-916C-035CE2FC3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25" cy="157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Header Table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i="1" u="sng">
                  <a:latin typeface="Times New Roman" panose="02020603050405020304" pitchFamily="18" charset="0"/>
                </a:rPr>
                <a:t>Item  frequency  head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 f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c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a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b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	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4000" name="Freeform 28">
              <a:extLst>
                <a:ext uri="{FF2B5EF4-FFF2-40B4-BE49-F238E27FC236}">
                  <a16:creationId xmlns:a16="http://schemas.microsoft.com/office/drawing/2014/main" id="{88BDA38E-EC27-8641-AC8F-9BEB3880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Freeform 29">
              <a:extLst>
                <a:ext uri="{FF2B5EF4-FFF2-40B4-BE49-F238E27FC236}">
                  <a16:creationId xmlns:a16="http://schemas.microsoft.com/office/drawing/2014/main" id="{D44929A3-804B-B44E-A31E-990A5F63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Freeform 30">
              <a:extLst>
                <a:ext uri="{FF2B5EF4-FFF2-40B4-BE49-F238E27FC236}">
                  <a16:creationId xmlns:a16="http://schemas.microsoft.com/office/drawing/2014/main" id="{C79911DA-211E-434E-9749-52924473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Freeform 31">
              <a:extLst>
                <a:ext uri="{FF2B5EF4-FFF2-40B4-BE49-F238E27FC236}">
                  <a16:creationId xmlns:a16="http://schemas.microsoft.com/office/drawing/2014/main" id="{812FB9BF-5C6C-6443-BA8C-26DCFEA8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Freeform 32">
              <a:extLst>
                <a:ext uri="{FF2B5EF4-FFF2-40B4-BE49-F238E27FC236}">
                  <a16:creationId xmlns:a16="http://schemas.microsoft.com/office/drawing/2014/main" id="{4A78C433-289E-4646-BE7F-79BB5B5E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Freeform 33">
              <a:extLst>
                <a:ext uri="{FF2B5EF4-FFF2-40B4-BE49-F238E27FC236}">
                  <a16:creationId xmlns:a16="http://schemas.microsoft.com/office/drawing/2014/main" id="{D09EA91D-54DE-9D4E-A656-6F2D26A27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4">
              <a:extLst>
                <a:ext uri="{FF2B5EF4-FFF2-40B4-BE49-F238E27FC236}">
                  <a16:creationId xmlns:a16="http://schemas.microsoft.com/office/drawing/2014/main" id="{02402AAE-8265-B94E-8BAE-B9AB2C3D8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Freeform 35">
              <a:extLst>
                <a:ext uri="{FF2B5EF4-FFF2-40B4-BE49-F238E27FC236}">
                  <a16:creationId xmlns:a16="http://schemas.microsoft.com/office/drawing/2014/main" id="{E2A72111-13DA-104F-BD4F-FF52B97A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Freeform 36">
              <a:extLst>
                <a:ext uri="{FF2B5EF4-FFF2-40B4-BE49-F238E27FC236}">
                  <a16:creationId xmlns:a16="http://schemas.microsoft.com/office/drawing/2014/main" id="{42ED0F02-67A2-C941-8F59-A151DC8D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Freeform 37">
              <a:extLst>
                <a:ext uri="{FF2B5EF4-FFF2-40B4-BE49-F238E27FC236}">
                  <a16:creationId xmlns:a16="http://schemas.microsoft.com/office/drawing/2014/main" id="{71124B9D-5678-EA48-86F0-63E6A65D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Freeform 38">
              <a:extLst>
                <a:ext uri="{FF2B5EF4-FFF2-40B4-BE49-F238E27FC236}">
                  <a16:creationId xmlns:a16="http://schemas.microsoft.com/office/drawing/2014/main" id="{AC1A54EB-96E4-984B-8CBE-68268710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2" name="Text Box 39">
            <a:extLst>
              <a:ext uri="{FF2B5EF4-FFF2-40B4-BE49-F238E27FC236}">
                <a16:creationId xmlns:a16="http://schemas.microsoft.com/office/drawing/2014/main" id="{99996CE2-5364-804A-9DAD-DBC32ABF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2097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min_support = 3</a:t>
            </a:r>
            <a:endParaRPr lang="en-US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83973" name="Rectangle 40">
            <a:extLst>
              <a:ext uri="{FF2B5EF4-FFF2-40B4-BE49-F238E27FC236}">
                <a16:creationId xmlns:a16="http://schemas.microsoft.com/office/drawing/2014/main" id="{DA548764-5FD5-9D40-8253-4416CC3B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5956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u="sng">
                <a:latin typeface="Times New Roman" panose="02020603050405020304" pitchFamily="18" charset="0"/>
              </a:rPr>
              <a:t>TID		Items bought	  (ordered) frequent items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100		{</a:t>
            </a:r>
            <a:r>
              <a:rPr lang="en-US" altLang="en-US" sz="2000" b="1" i="1">
                <a:latin typeface="Times New Roman" panose="02020603050405020304" pitchFamily="18" charset="0"/>
              </a:rPr>
              <a:t>f, a, c, d, g, i,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200		{</a:t>
            </a:r>
            <a:r>
              <a:rPr lang="en-US" altLang="en-US" sz="2000" b="1" i="1">
                <a:latin typeface="Times New Roman" panose="02020603050405020304" pitchFamily="18" charset="0"/>
              </a:rPr>
              <a:t>a, b, c, f, l, m, o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b, m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300	</a:t>
            </a:r>
            <a:r>
              <a:rPr lang="en-US" altLang="en-US" sz="2000" b="1" i="1">
                <a:latin typeface="Times New Roman" panose="02020603050405020304" pitchFamily="18" charset="0"/>
              </a:rPr>
              <a:t>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b, f, h, j, o, w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b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400	</a:t>
            </a:r>
            <a:r>
              <a:rPr lang="en-US" altLang="en-US" sz="2000" b="1" i="1">
                <a:latin typeface="Times New Roman" panose="02020603050405020304" pitchFamily="18" charset="0"/>
              </a:rPr>
              <a:t>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b, c, k, s,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c, b,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500</a:t>
            </a:r>
            <a:r>
              <a:rPr lang="en-US" altLang="en-US" sz="2000" b="1" i="1">
                <a:latin typeface="Times New Roman" panose="02020603050405020304" pitchFamily="18" charset="0"/>
              </a:rPr>
              <a:t>	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a, f, c, e, l, p, m, n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83974" name="Text Box 41">
            <a:extLst>
              <a:ext uri="{FF2B5EF4-FFF2-40B4-BE49-F238E27FC236}">
                <a16:creationId xmlns:a16="http://schemas.microsoft.com/office/drawing/2014/main" id="{74E1EB0B-9759-7C49-A2F9-B1E78165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89325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000"/>
              <a:t>Scan DB once, find frequent 1-itemset (single item pattern)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000"/>
              <a:t>Sort frequent items in frequency descending order, f-list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000"/>
              <a:t>Scan DB again, construct FP-tree</a:t>
            </a:r>
          </a:p>
        </p:txBody>
      </p:sp>
      <p:sp>
        <p:nvSpPr>
          <p:cNvPr id="83975" name="Text Box 42">
            <a:extLst>
              <a:ext uri="{FF2B5EF4-FFF2-40B4-BE49-F238E27FC236}">
                <a16:creationId xmlns:a16="http://schemas.microsoft.com/office/drawing/2014/main" id="{DE23BA22-7984-C84D-B6AF-395C95E5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1293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F-list </a:t>
            </a:r>
            <a:r>
              <a:rPr lang="en-US" altLang="en-US" sz="2400"/>
              <a:t>= f-c-a-b-m-p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65D47F54-3B24-8349-8216-7939F80A6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167111-C6BC-2F4C-95DB-575151A6793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3E5DEEB-E523-5847-8B66-E809554DC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/>
              <a:t>What Is Frequent Pattern Analysis?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42BD6E-11D2-104C-B112-101D4572B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>
                <a:solidFill>
                  <a:schemeClr val="hlink"/>
                </a:solidFill>
              </a:rPr>
              <a:t>Frequent pattern</a:t>
            </a:r>
            <a:r>
              <a:rPr lang="en-US" altLang="en-US" sz="2000"/>
              <a:t>: </a:t>
            </a:r>
            <a:r>
              <a:rPr lang="en-US" altLang="en-US" sz="2000" b="1"/>
              <a:t>a pattern </a:t>
            </a:r>
            <a:r>
              <a:rPr lang="en-US" altLang="en-US" sz="2000"/>
              <a:t>(a set of items, subsequences, substructures, etc.) that </a:t>
            </a:r>
            <a:r>
              <a:rPr lang="en-US" altLang="en-US" sz="2000" b="1"/>
              <a:t>occurs frequently </a:t>
            </a:r>
            <a:r>
              <a:rPr lang="en-US" altLang="en-US" sz="2000"/>
              <a:t>in a data set 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2000"/>
              <a:t>First proposed by Agrawal, Imielinski, and Swami [AIS93] in the context of </a:t>
            </a:r>
            <a:r>
              <a:rPr lang="en-US" altLang="en-US" sz="2000">
                <a:solidFill>
                  <a:schemeClr val="hlink"/>
                </a:solidFill>
              </a:rPr>
              <a:t>frequent itemsets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chemeClr val="hlink"/>
                </a:solidFill>
              </a:rPr>
              <a:t>association rule mining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Motivation: Finding inherent regularities in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What products were often purchased together?— Beer and diapers?!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What are the subsequent purchases after buying a PC?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What kinds of DNA are sensitive to this new drug?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Can we automatically classify web documents?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2000"/>
              <a:t>Applications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2000"/>
              <a:t>Basket data analysis, cross-marketing, catalog design, sale campaign analysis, Web log (click stream) analysis, and DNA sequence analysis.</a:t>
            </a:r>
          </a:p>
        </p:txBody>
      </p:sp>
    </p:spTree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>
            <a:extLst>
              <a:ext uri="{FF2B5EF4-FFF2-40B4-BE49-F238E27FC236}">
                <a16:creationId xmlns:a16="http://schemas.microsoft.com/office/drawing/2014/main" id="{1214D0AE-CF0A-2041-BB91-3C1F36698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C109C8-DA67-8244-8F3F-BA32CC5F004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6C42AC49-0035-AB45-8CE1-1CF692FB4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Partition Patterns and Databases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7E32AF0-89B1-264A-AB1B-840EF9078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altLang="en-US"/>
              <a:t>Frequent patterns can be partitioned into subsets according to f-list</a:t>
            </a:r>
          </a:p>
          <a:p>
            <a:pPr lvl="1" eaLnBrk="1" hangingPunct="1"/>
            <a:r>
              <a:rPr lang="en-US" altLang="en-US"/>
              <a:t>F-list = f-c-a-b-m-p</a:t>
            </a:r>
          </a:p>
          <a:p>
            <a:pPr lvl="1" eaLnBrk="1" hangingPunct="1"/>
            <a:r>
              <a:rPr lang="en-US" altLang="en-US"/>
              <a:t>Patterns containing p</a:t>
            </a:r>
          </a:p>
          <a:p>
            <a:pPr lvl="1" eaLnBrk="1" hangingPunct="1"/>
            <a:r>
              <a:rPr lang="en-US" altLang="en-US"/>
              <a:t>Patterns having m but no p</a:t>
            </a:r>
          </a:p>
          <a:p>
            <a:pPr lvl="1" eaLnBrk="1" hangingPunct="1"/>
            <a:r>
              <a:rPr lang="en-US" altLang="en-US"/>
              <a:t>…</a:t>
            </a:r>
          </a:p>
          <a:p>
            <a:pPr lvl="1" eaLnBrk="1" hangingPunct="1"/>
            <a:r>
              <a:rPr lang="en-US" altLang="en-US"/>
              <a:t>Patterns having c but no a nor b, m, p</a:t>
            </a:r>
          </a:p>
          <a:p>
            <a:pPr lvl="1" eaLnBrk="1" hangingPunct="1"/>
            <a:r>
              <a:rPr lang="en-US" altLang="en-US"/>
              <a:t>Pattern f</a:t>
            </a:r>
          </a:p>
          <a:p>
            <a:pPr eaLnBrk="1" hangingPunct="1"/>
            <a:r>
              <a:rPr lang="en-US" altLang="en-US"/>
              <a:t>Completeness and non-redundency</a:t>
            </a:r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F270-DFF4-3DF5-B2A7-07D2922F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FP-tree is 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E1D80-4DAB-0AC5-2823-57062610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5105400"/>
          </a:xfrm>
        </p:spPr>
        <p:txBody>
          <a:bodyPr/>
          <a:lstStyle/>
          <a:p>
            <a:pPr algn="just"/>
            <a:r>
              <a:rPr lang="en-US" sz="2600" dirty="0">
                <a:effectLst/>
                <a:latin typeface="Helvetica" pitchFamily="2" charset="0"/>
              </a:rPr>
              <a:t>The FP-tree is mined as follows:</a:t>
            </a:r>
          </a:p>
          <a:p>
            <a:pPr lvl="1" algn="just"/>
            <a:r>
              <a:rPr lang="en-US" sz="2600" dirty="0">
                <a:effectLst/>
                <a:latin typeface="Helvetica" pitchFamily="2" charset="0"/>
              </a:rPr>
              <a:t>Start from each </a:t>
            </a:r>
            <a:r>
              <a:rPr lang="en-US" sz="2600" b="1" dirty="0">
                <a:effectLst/>
                <a:latin typeface="Helvetica" pitchFamily="2" charset="0"/>
              </a:rPr>
              <a:t>frequent length-1 pattern </a:t>
            </a:r>
            <a:r>
              <a:rPr lang="en-US" sz="2600" dirty="0">
                <a:effectLst/>
                <a:latin typeface="Helvetica" pitchFamily="2" charset="0"/>
              </a:rPr>
              <a:t>(as an initial suffix pattern), </a:t>
            </a:r>
          </a:p>
          <a:p>
            <a:pPr lvl="1" algn="just"/>
            <a:r>
              <a:rPr lang="en-US" sz="2600" b="1" dirty="0">
                <a:effectLst/>
                <a:latin typeface="Helvetica" pitchFamily="2" charset="0"/>
              </a:rPr>
              <a:t>construct its conditional pattern base </a:t>
            </a:r>
            <a:r>
              <a:rPr lang="en-US" sz="2600" dirty="0">
                <a:effectLst/>
                <a:latin typeface="Helvetica" pitchFamily="2" charset="0"/>
              </a:rPr>
              <a:t>(a “sub-database,” which consists of the set of prefix paths in the FP-tree co-occurring with the suffix pattern),</a:t>
            </a:r>
          </a:p>
          <a:p>
            <a:pPr lvl="1" algn="just"/>
            <a:r>
              <a:rPr lang="en-US" sz="2600" dirty="0">
                <a:effectLst/>
                <a:latin typeface="Helvetica" pitchFamily="2" charset="0"/>
              </a:rPr>
              <a:t>then </a:t>
            </a:r>
            <a:r>
              <a:rPr lang="en-US" sz="2600" b="1" dirty="0">
                <a:effectLst/>
                <a:latin typeface="Helvetica" pitchFamily="2" charset="0"/>
              </a:rPr>
              <a:t>construct its (conditional) FP-tree</a:t>
            </a:r>
            <a:r>
              <a:rPr lang="en-US" sz="2600" dirty="0">
                <a:effectLst/>
                <a:latin typeface="Helvetica" pitchFamily="2" charset="0"/>
              </a:rPr>
              <a:t>, and perform mining recursively on the tree. </a:t>
            </a:r>
          </a:p>
          <a:p>
            <a:pPr lvl="1" algn="just"/>
            <a:r>
              <a:rPr lang="en-US" sz="2600" dirty="0">
                <a:effectLst/>
                <a:latin typeface="Helvetica" pitchFamily="2" charset="0"/>
              </a:rPr>
              <a:t>The pattern growth is achieved by the concatenation of the </a:t>
            </a:r>
            <a:r>
              <a:rPr lang="en-US" sz="2600" b="1" dirty="0">
                <a:effectLst/>
                <a:latin typeface="Helvetica" pitchFamily="2" charset="0"/>
              </a:rPr>
              <a:t>suffix pattern with the frequent patterns generated from a conditional FP-tree</a:t>
            </a:r>
            <a:r>
              <a:rPr lang="en-US" sz="26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D2252-4283-20B6-AAAB-681665D71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81DA-0EC2-954A-838F-9CDDE780295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42440"/>
      </p:ext>
    </p:extLst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5">
            <a:extLst>
              <a:ext uri="{FF2B5EF4-FFF2-40B4-BE49-F238E27FC236}">
                <a16:creationId xmlns:a16="http://schemas.microsoft.com/office/drawing/2014/main" id="{21B32D3C-14F2-DF48-AD58-9E477908F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08C83B-2498-4848-AF58-5B255FB74C9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837DEC4E-EE17-AD4C-A247-EC69F3C51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Find Patterns Having P From P-conditional Database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3DF32E5-3383-DB4D-A324-01BDC0ACB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Starting at the frequent item header table in the FP-tree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Traverse the FP-tree by following the link of each frequent item </a:t>
            </a:r>
            <a:r>
              <a:rPr lang="en-US" altLang="en-US" sz="2100" i="1" dirty="0"/>
              <a:t>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Accumulate all of </a:t>
            </a:r>
            <a:r>
              <a:rPr lang="en-US" altLang="en-US" sz="2100" i="1" dirty="0">
                <a:solidFill>
                  <a:schemeClr val="hlink"/>
                </a:solidFill>
              </a:rPr>
              <a:t>transformed prefix paths</a:t>
            </a:r>
            <a:r>
              <a:rPr lang="en-US" altLang="en-US" sz="2100" dirty="0"/>
              <a:t> of item </a:t>
            </a:r>
            <a:r>
              <a:rPr lang="en-US" altLang="en-US" sz="2100" i="1" dirty="0"/>
              <a:t>p </a:t>
            </a:r>
            <a:r>
              <a:rPr lang="en-US" altLang="en-US" sz="2100" dirty="0"/>
              <a:t>to form </a:t>
            </a:r>
            <a:r>
              <a:rPr lang="en-US" altLang="en-US" sz="2100" i="1" dirty="0"/>
              <a:t>p’</a:t>
            </a:r>
            <a:r>
              <a:rPr lang="en-US" altLang="en-US" sz="2100" dirty="0"/>
              <a:t>s conditional pattern base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BBAA4D7C-533C-A143-BDF7-32DE6173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639546"/>
            <a:ext cx="3327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Conditional </a:t>
            </a:r>
            <a:r>
              <a:rPr lang="en-US" altLang="en-US" sz="2000" b="1" dirty="0">
                <a:latin typeface="Times New Roman" panose="02020603050405020304" pitchFamily="18" charset="0"/>
              </a:rPr>
              <a:t>pattern bases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u="sng" dirty="0">
                <a:latin typeface="Times New Roman" panose="02020603050405020304" pitchFamily="18" charset="0"/>
              </a:rPr>
              <a:t>item	cond. pattern base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c	f:3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a	fc:3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b	fca:1, f:1, c:1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m	fca:2, fcab:1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p	fcam:2, cb:1</a:t>
            </a:r>
          </a:p>
        </p:txBody>
      </p:sp>
      <p:grpSp>
        <p:nvGrpSpPr>
          <p:cNvPr id="88069" name="Group 5">
            <a:extLst>
              <a:ext uri="{FF2B5EF4-FFF2-40B4-BE49-F238E27FC236}">
                <a16:creationId xmlns:a16="http://schemas.microsoft.com/office/drawing/2014/main" id="{6EECB089-2187-6841-B6EF-4DA07A17AF5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0"/>
            <a:ext cx="4637088" cy="3525838"/>
            <a:chOff x="2496" y="1772"/>
            <a:chExt cx="2921" cy="2226"/>
          </a:xfrm>
        </p:grpSpPr>
        <p:sp>
          <p:nvSpPr>
            <p:cNvPr id="88070" name="Text Box 6">
              <a:extLst>
                <a:ext uri="{FF2B5EF4-FFF2-40B4-BE49-F238E27FC236}">
                  <a16:creationId xmlns:a16="http://schemas.microsoft.com/office/drawing/2014/main" id="{F8EC1631-6369-494F-9E19-86A50A87E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7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88071" name="Text Box 7">
              <a:extLst>
                <a:ext uri="{FF2B5EF4-FFF2-40B4-BE49-F238E27FC236}">
                  <a16:creationId xmlns:a16="http://schemas.microsoft.com/office/drawing/2014/main" id="{AB6F2EB9-DA7C-D243-B767-43B944CFF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1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f:4</a:t>
              </a:r>
            </a:p>
          </p:txBody>
        </p:sp>
        <p:sp>
          <p:nvSpPr>
            <p:cNvPr id="88072" name="Text Box 8">
              <a:extLst>
                <a:ext uri="{FF2B5EF4-FFF2-40B4-BE49-F238E27FC236}">
                  <a16:creationId xmlns:a16="http://schemas.microsoft.com/office/drawing/2014/main" id="{584B6D0C-3574-4343-BE26-19F563A09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2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c:1</a:t>
              </a:r>
            </a:p>
          </p:txBody>
        </p:sp>
        <p:sp>
          <p:nvSpPr>
            <p:cNvPr id="88073" name="Text Box 9">
              <a:extLst>
                <a:ext uri="{FF2B5EF4-FFF2-40B4-BE49-F238E27FC236}">
                  <a16:creationId xmlns:a16="http://schemas.microsoft.com/office/drawing/2014/main" id="{40F76944-BD8A-5E48-A313-CF570D015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8074" name="Text Box 10">
              <a:extLst>
                <a:ext uri="{FF2B5EF4-FFF2-40B4-BE49-F238E27FC236}">
                  <a16:creationId xmlns:a16="http://schemas.microsoft.com/office/drawing/2014/main" id="{EEB781CF-8DEA-6A4B-A709-999AFC69A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p:1</a:t>
              </a:r>
            </a:p>
          </p:txBody>
        </p:sp>
        <p:cxnSp>
          <p:nvCxnSpPr>
            <p:cNvPr id="88075" name="AutoShape 11">
              <a:extLst>
                <a:ext uri="{FF2B5EF4-FFF2-40B4-BE49-F238E27FC236}">
                  <a16:creationId xmlns:a16="http://schemas.microsoft.com/office/drawing/2014/main" id="{0AB0DF46-3264-C444-BE03-D9AC5BB128C6}"/>
                </a:ext>
              </a:extLst>
            </p:cNvPr>
            <p:cNvCxnSpPr>
              <a:cxnSpLocks noChangeShapeType="1"/>
              <a:stCxn id="88072" idx="2"/>
              <a:endCxn id="88073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76" name="AutoShape 12">
              <a:extLst>
                <a:ext uri="{FF2B5EF4-FFF2-40B4-BE49-F238E27FC236}">
                  <a16:creationId xmlns:a16="http://schemas.microsoft.com/office/drawing/2014/main" id="{2C46A470-77A0-AA49-B991-85210D3DA1A5}"/>
                </a:ext>
              </a:extLst>
            </p:cNvPr>
            <p:cNvCxnSpPr>
              <a:cxnSpLocks noChangeShapeType="1"/>
              <a:stCxn id="88073" idx="2"/>
              <a:endCxn id="88074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77" name="AutoShape 13">
              <a:extLst>
                <a:ext uri="{FF2B5EF4-FFF2-40B4-BE49-F238E27FC236}">
                  <a16:creationId xmlns:a16="http://schemas.microsoft.com/office/drawing/2014/main" id="{BCE71BA2-2E1C-E145-9B65-E21457F6212C}"/>
                </a:ext>
              </a:extLst>
            </p:cNvPr>
            <p:cNvCxnSpPr>
              <a:cxnSpLocks noChangeShapeType="1"/>
              <a:stCxn id="88070" idx="2"/>
              <a:endCxn id="88072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78" name="AutoShape 14">
              <a:extLst>
                <a:ext uri="{FF2B5EF4-FFF2-40B4-BE49-F238E27FC236}">
                  <a16:creationId xmlns:a16="http://schemas.microsoft.com/office/drawing/2014/main" id="{97D43A90-1B81-9C41-AC88-6DD7DE6AA56D}"/>
                </a:ext>
              </a:extLst>
            </p:cNvPr>
            <p:cNvCxnSpPr>
              <a:cxnSpLocks noChangeShapeType="1"/>
              <a:stCxn id="88070" idx="2"/>
              <a:endCxn id="88071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79" name="Text Box 15">
              <a:extLst>
                <a:ext uri="{FF2B5EF4-FFF2-40B4-BE49-F238E27FC236}">
                  <a16:creationId xmlns:a16="http://schemas.microsoft.com/office/drawing/2014/main" id="{8671A5E9-EFAF-7744-BC29-09042561E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8080" name="Text Box 16">
              <a:extLst>
                <a:ext uri="{FF2B5EF4-FFF2-40B4-BE49-F238E27FC236}">
                  <a16:creationId xmlns:a16="http://schemas.microsoft.com/office/drawing/2014/main" id="{D17F37C0-2C77-274F-80DD-7F88A2AB8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28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88081" name="AutoShape 17">
              <a:extLst>
                <a:ext uri="{FF2B5EF4-FFF2-40B4-BE49-F238E27FC236}">
                  <a16:creationId xmlns:a16="http://schemas.microsoft.com/office/drawing/2014/main" id="{9CCF486B-CA0E-6B45-BCB1-9A4980AD4E7F}"/>
                </a:ext>
              </a:extLst>
            </p:cNvPr>
            <p:cNvCxnSpPr>
              <a:cxnSpLocks noChangeShapeType="1"/>
              <a:stCxn id="88071" idx="2"/>
              <a:endCxn id="88080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2" name="AutoShape 18">
              <a:extLst>
                <a:ext uri="{FF2B5EF4-FFF2-40B4-BE49-F238E27FC236}">
                  <a16:creationId xmlns:a16="http://schemas.microsoft.com/office/drawing/2014/main" id="{402568B6-CE1E-EF4D-887C-757E6C548D0C}"/>
                </a:ext>
              </a:extLst>
            </p:cNvPr>
            <p:cNvCxnSpPr>
              <a:cxnSpLocks noChangeShapeType="1"/>
              <a:stCxn id="88071" idx="2"/>
              <a:endCxn id="88079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83" name="Text Box 19">
              <a:extLst>
                <a:ext uri="{FF2B5EF4-FFF2-40B4-BE49-F238E27FC236}">
                  <a16:creationId xmlns:a16="http://schemas.microsoft.com/office/drawing/2014/main" id="{9196B425-DB4E-0F48-B247-75D4CD436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971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a:3</a:t>
              </a:r>
            </a:p>
          </p:txBody>
        </p:sp>
        <p:sp>
          <p:nvSpPr>
            <p:cNvPr id="88084" name="Text Box 20">
              <a:extLst>
                <a:ext uri="{FF2B5EF4-FFF2-40B4-BE49-F238E27FC236}">
                  <a16:creationId xmlns:a16="http://schemas.microsoft.com/office/drawing/2014/main" id="{ABBCA478-4A31-674B-B1E5-6763928C0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88085" name="Text Box 21">
              <a:extLst>
                <a:ext uri="{FF2B5EF4-FFF2-40B4-BE49-F238E27FC236}">
                  <a16:creationId xmlns:a16="http://schemas.microsoft.com/office/drawing/2014/main" id="{75FAAD64-B328-D743-AB67-90D70278A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3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m:2</a:t>
              </a:r>
            </a:p>
          </p:txBody>
        </p:sp>
        <p:sp>
          <p:nvSpPr>
            <p:cNvPr id="88086" name="Text Box 22">
              <a:extLst>
                <a:ext uri="{FF2B5EF4-FFF2-40B4-BE49-F238E27FC236}">
                  <a16:creationId xmlns:a16="http://schemas.microsoft.com/office/drawing/2014/main" id="{FF3C8120-7839-234C-B90C-F01F8BF71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37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p:2</a:t>
              </a:r>
            </a:p>
          </p:txBody>
        </p:sp>
        <p:cxnSp>
          <p:nvCxnSpPr>
            <p:cNvPr id="88087" name="AutoShape 23">
              <a:extLst>
                <a:ext uri="{FF2B5EF4-FFF2-40B4-BE49-F238E27FC236}">
                  <a16:creationId xmlns:a16="http://schemas.microsoft.com/office/drawing/2014/main" id="{39180ABE-CA2B-3548-8936-CC08109F50E3}"/>
                </a:ext>
              </a:extLst>
            </p:cNvPr>
            <p:cNvCxnSpPr>
              <a:cxnSpLocks noChangeShapeType="1"/>
              <a:stCxn id="88080" idx="2"/>
              <a:endCxn id="88083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8" name="AutoShape 24">
              <a:extLst>
                <a:ext uri="{FF2B5EF4-FFF2-40B4-BE49-F238E27FC236}">
                  <a16:creationId xmlns:a16="http://schemas.microsoft.com/office/drawing/2014/main" id="{9B566983-40BC-824B-A5A5-110E0D32E23E}"/>
                </a:ext>
              </a:extLst>
            </p:cNvPr>
            <p:cNvCxnSpPr>
              <a:cxnSpLocks noChangeShapeType="1"/>
              <a:stCxn id="88083" idx="2"/>
              <a:endCxn id="88085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9" name="AutoShape 25">
              <a:extLst>
                <a:ext uri="{FF2B5EF4-FFF2-40B4-BE49-F238E27FC236}">
                  <a16:creationId xmlns:a16="http://schemas.microsoft.com/office/drawing/2014/main" id="{5598F3FF-BDDB-924F-A19E-143E7B4F8795}"/>
                </a:ext>
              </a:extLst>
            </p:cNvPr>
            <p:cNvCxnSpPr>
              <a:cxnSpLocks noChangeShapeType="1"/>
              <a:stCxn id="88083" idx="2"/>
              <a:endCxn id="88084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90" name="AutoShape 26">
              <a:extLst>
                <a:ext uri="{FF2B5EF4-FFF2-40B4-BE49-F238E27FC236}">
                  <a16:creationId xmlns:a16="http://schemas.microsoft.com/office/drawing/2014/main" id="{D66F3B03-011C-DB44-8212-2B40E754A6F1}"/>
                </a:ext>
              </a:extLst>
            </p:cNvPr>
            <p:cNvCxnSpPr>
              <a:cxnSpLocks noChangeShapeType="1"/>
              <a:stCxn id="88085" idx="2"/>
              <a:endCxn id="88086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91" name="Text Box 27">
              <a:extLst>
                <a:ext uri="{FF2B5EF4-FFF2-40B4-BE49-F238E27FC236}">
                  <a16:creationId xmlns:a16="http://schemas.microsoft.com/office/drawing/2014/main" id="{CCEB54D9-01AB-3A47-AFBF-B912C0C3A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3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m:1</a:t>
              </a:r>
            </a:p>
          </p:txBody>
        </p:sp>
        <p:cxnSp>
          <p:nvCxnSpPr>
            <p:cNvPr id="88092" name="AutoShape 28">
              <a:extLst>
                <a:ext uri="{FF2B5EF4-FFF2-40B4-BE49-F238E27FC236}">
                  <a16:creationId xmlns:a16="http://schemas.microsoft.com/office/drawing/2014/main" id="{62FC958B-81AD-E641-8EE7-A0131BC11C6C}"/>
                </a:ext>
              </a:extLst>
            </p:cNvPr>
            <p:cNvCxnSpPr>
              <a:cxnSpLocks noChangeShapeType="1"/>
              <a:stCxn id="88084" idx="2"/>
              <a:endCxn id="88091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93" name="Text Box 29">
              <a:extLst>
                <a:ext uri="{FF2B5EF4-FFF2-40B4-BE49-F238E27FC236}">
                  <a16:creationId xmlns:a16="http://schemas.microsoft.com/office/drawing/2014/main" id="{DD871037-6F2B-B240-B142-7402FA80E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02" cy="162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Header Table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i="1" u="sng">
                  <a:latin typeface="Times New Roman" panose="02020603050405020304" pitchFamily="18" charset="0"/>
                </a:rPr>
                <a:t>Item  frequency  head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 f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c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a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b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m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p	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8094" name="Freeform 30">
              <a:extLst>
                <a:ext uri="{FF2B5EF4-FFF2-40B4-BE49-F238E27FC236}">
                  <a16:creationId xmlns:a16="http://schemas.microsoft.com/office/drawing/2014/main" id="{6A247583-7B81-D641-A19B-FA5AD461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Freeform 31">
              <a:extLst>
                <a:ext uri="{FF2B5EF4-FFF2-40B4-BE49-F238E27FC236}">
                  <a16:creationId xmlns:a16="http://schemas.microsoft.com/office/drawing/2014/main" id="{07EB9B51-5BC5-7948-A45E-78EB63573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6" name="Freeform 32">
              <a:extLst>
                <a:ext uri="{FF2B5EF4-FFF2-40B4-BE49-F238E27FC236}">
                  <a16:creationId xmlns:a16="http://schemas.microsoft.com/office/drawing/2014/main" id="{270CBC51-D57B-8F4C-B0CE-AAB43E68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7" name="Freeform 33">
              <a:extLst>
                <a:ext uri="{FF2B5EF4-FFF2-40B4-BE49-F238E27FC236}">
                  <a16:creationId xmlns:a16="http://schemas.microsoft.com/office/drawing/2014/main" id="{A576D8BB-0D0A-8445-A55C-3EADD0A1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8" name="Freeform 34">
              <a:extLst>
                <a:ext uri="{FF2B5EF4-FFF2-40B4-BE49-F238E27FC236}">
                  <a16:creationId xmlns:a16="http://schemas.microsoft.com/office/drawing/2014/main" id="{9C2B8E36-1F52-E348-B4EC-4D3CE8DA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9" name="Freeform 35">
              <a:extLst>
                <a:ext uri="{FF2B5EF4-FFF2-40B4-BE49-F238E27FC236}">
                  <a16:creationId xmlns:a16="http://schemas.microsoft.com/office/drawing/2014/main" id="{F4C16A5B-97D4-384B-84CE-284C25AA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0" name="Line 36">
              <a:extLst>
                <a:ext uri="{FF2B5EF4-FFF2-40B4-BE49-F238E27FC236}">
                  <a16:creationId xmlns:a16="http://schemas.microsoft.com/office/drawing/2014/main" id="{61995DB6-3011-4146-8147-559BD366E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1" name="Freeform 37">
              <a:extLst>
                <a:ext uri="{FF2B5EF4-FFF2-40B4-BE49-F238E27FC236}">
                  <a16:creationId xmlns:a16="http://schemas.microsoft.com/office/drawing/2014/main" id="{49CBE746-BA57-E14A-A618-BD7A9C88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Freeform 38">
              <a:extLst>
                <a:ext uri="{FF2B5EF4-FFF2-40B4-BE49-F238E27FC236}">
                  <a16:creationId xmlns:a16="http://schemas.microsoft.com/office/drawing/2014/main" id="{CC2DCF7A-23E3-F942-B11E-5BA0A603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3" name="Freeform 39">
              <a:extLst>
                <a:ext uri="{FF2B5EF4-FFF2-40B4-BE49-F238E27FC236}">
                  <a16:creationId xmlns:a16="http://schemas.microsoft.com/office/drawing/2014/main" id="{9ABD6515-1C03-3A4A-A8B0-6032D0A4F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Freeform 40">
              <a:extLst>
                <a:ext uri="{FF2B5EF4-FFF2-40B4-BE49-F238E27FC236}">
                  <a16:creationId xmlns:a16="http://schemas.microsoft.com/office/drawing/2014/main" id="{A1366E35-19E8-1D4F-A82E-C016F0099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>
            <a:extLst>
              <a:ext uri="{FF2B5EF4-FFF2-40B4-BE49-F238E27FC236}">
                <a16:creationId xmlns:a16="http://schemas.microsoft.com/office/drawing/2014/main" id="{75C585C2-9DF9-1842-B126-69F94E9F7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2EDA1-A9E5-AB41-9777-8CE842ABEEF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8B187EC-43A2-F241-BF27-BA09FDA1A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From Conditional Pattern-bases to Conditional FP-trees</a:t>
            </a:r>
            <a:r>
              <a:rPr lang="en-US" altLang="en-US"/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4F4B48C-B2E3-5B4B-B7A2-FDF58CDCF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1371600"/>
            <a:ext cx="8048625" cy="1957388"/>
          </a:xfrm>
        </p:spPr>
        <p:txBody>
          <a:bodyPr/>
          <a:lstStyle/>
          <a:p>
            <a:pPr eaLnBrk="1" hangingPunct="1"/>
            <a:r>
              <a:rPr lang="en-US" altLang="en-US" sz="2400"/>
              <a:t>For each pattern-base</a:t>
            </a:r>
          </a:p>
          <a:p>
            <a:pPr lvl="1" eaLnBrk="1" hangingPunct="1"/>
            <a:r>
              <a:rPr lang="en-US" altLang="en-US" sz="2400"/>
              <a:t>Accumulate the count for each item in the base</a:t>
            </a:r>
          </a:p>
          <a:p>
            <a:pPr lvl="1" eaLnBrk="1" hangingPunct="1"/>
            <a:r>
              <a:rPr lang="en-US" altLang="en-US" sz="2400"/>
              <a:t>Construct the FP-tree for the frequent items of the pattern base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2743440E-9304-AE44-A0F4-A76BB7F0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pattern base: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fca:2, fcab:1</a:t>
            </a:r>
          </a:p>
        </p:txBody>
      </p:sp>
      <p:grpSp>
        <p:nvGrpSpPr>
          <p:cNvPr id="90117" name="Group 5">
            <a:extLst>
              <a:ext uri="{FF2B5EF4-FFF2-40B4-BE49-F238E27FC236}">
                <a16:creationId xmlns:a16="http://schemas.microsoft.com/office/drawing/2014/main" id="{14BBCFCD-C90D-F14A-92FF-58828F4BC55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343400"/>
            <a:ext cx="2298700" cy="2324100"/>
            <a:chOff x="3312" y="2736"/>
            <a:chExt cx="1448" cy="1464"/>
          </a:xfrm>
        </p:grpSpPr>
        <p:grpSp>
          <p:nvGrpSpPr>
            <p:cNvPr id="90156" name="Group 6">
              <a:extLst>
                <a:ext uri="{FF2B5EF4-FFF2-40B4-BE49-F238E27FC236}">
                  <a16:creationId xmlns:a16="http://schemas.microsoft.com/office/drawing/2014/main" id="{29C8460E-0097-B346-98DE-BACD9F0DB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90158" name="Text Box 7">
                <a:extLst>
                  <a:ext uri="{FF2B5EF4-FFF2-40B4-BE49-F238E27FC236}">
                    <a16:creationId xmlns:a16="http://schemas.microsoft.com/office/drawing/2014/main" id="{A2150A63-D377-FD4E-88E6-1C486E1C46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{}</a:t>
                </a:r>
              </a:p>
            </p:txBody>
          </p:sp>
          <p:sp>
            <p:nvSpPr>
              <p:cNvPr id="90159" name="Text Box 8">
                <a:extLst>
                  <a:ext uri="{FF2B5EF4-FFF2-40B4-BE49-F238E27FC236}">
                    <a16:creationId xmlns:a16="http://schemas.microsoft.com/office/drawing/2014/main" id="{CD0B4EEA-2D09-594A-87B2-20DD87F87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f:3</a:t>
                </a:r>
              </a:p>
            </p:txBody>
          </p:sp>
          <p:sp>
            <p:nvSpPr>
              <p:cNvPr id="90160" name="Text Box 9">
                <a:extLst>
                  <a:ext uri="{FF2B5EF4-FFF2-40B4-BE49-F238E27FC236}">
                    <a16:creationId xmlns:a16="http://schemas.microsoft.com/office/drawing/2014/main" id="{9DAD0ACB-91B6-D348-A6E3-CD1E67FD2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c:3</a:t>
                </a:r>
              </a:p>
            </p:txBody>
          </p:sp>
          <p:sp>
            <p:nvSpPr>
              <p:cNvPr id="90161" name="Text Box 10">
                <a:extLst>
                  <a:ext uri="{FF2B5EF4-FFF2-40B4-BE49-F238E27FC236}">
                    <a16:creationId xmlns:a16="http://schemas.microsoft.com/office/drawing/2014/main" id="{A863B708-A45D-9F44-A75C-2996D4C48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a:3</a:t>
                </a:r>
              </a:p>
            </p:txBody>
          </p:sp>
          <p:cxnSp>
            <p:nvCxnSpPr>
              <p:cNvPr id="90162" name="AutoShape 11">
                <a:extLst>
                  <a:ext uri="{FF2B5EF4-FFF2-40B4-BE49-F238E27FC236}">
                    <a16:creationId xmlns:a16="http://schemas.microsoft.com/office/drawing/2014/main" id="{7AE79A74-F444-C546-BDFF-943E1A6F37F6}"/>
                  </a:ext>
                </a:extLst>
              </p:cNvPr>
              <p:cNvCxnSpPr>
                <a:cxnSpLocks noChangeShapeType="1"/>
                <a:stCxn id="90158" idx="2"/>
                <a:endCxn id="90159" idx="0"/>
              </p:cNvCxnSpPr>
              <p:nvPr/>
            </p:nvCxnSpPr>
            <p:spPr bwMode="auto"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163" name="AutoShape 12">
                <a:extLst>
                  <a:ext uri="{FF2B5EF4-FFF2-40B4-BE49-F238E27FC236}">
                    <a16:creationId xmlns:a16="http://schemas.microsoft.com/office/drawing/2014/main" id="{ED635BDA-998D-CE48-AA11-8E24FCBCDFEA}"/>
                  </a:ext>
                </a:extLst>
              </p:cNvPr>
              <p:cNvCxnSpPr>
                <a:cxnSpLocks noChangeShapeType="1"/>
                <a:stCxn id="90159" idx="2"/>
                <a:endCxn id="90160" idx="0"/>
              </p:cNvCxnSpPr>
              <p:nvPr/>
            </p:nvCxnSpPr>
            <p:spPr bwMode="auto"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164" name="AutoShape 13">
                <a:extLst>
                  <a:ext uri="{FF2B5EF4-FFF2-40B4-BE49-F238E27FC236}">
                    <a16:creationId xmlns:a16="http://schemas.microsoft.com/office/drawing/2014/main" id="{CE02F29A-2980-9B40-930A-A73C4F4A67B8}"/>
                  </a:ext>
                </a:extLst>
              </p:cNvPr>
              <p:cNvCxnSpPr>
                <a:cxnSpLocks noChangeShapeType="1"/>
                <a:stCxn id="90160" idx="2"/>
                <a:endCxn id="90161" idx="0"/>
              </p:cNvCxnSpPr>
              <p:nvPr/>
            </p:nvCxnSpPr>
            <p:spPr bwMode="auto"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0157" name="Text Box 14">
              <a:extLst>
                <a:ext uri="{FF2B5EF4-FFF2-40B4-BE49-F238E27FC236}">
                  <a16:creationId xmlns:a16="http://schemas.microsoft.com/office/drawing/2014/main" id="{2718578A-A26E-AB4B-A3B2-9B0E60168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969"/>
              <a:ext cx="1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latin typeface="Times New Roman" panose="02020603050405020304" pitchFamily="18" charset="0"/>
                </a:rPr>
                <a:t>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90118" name="Rectangle 15">
            <a:extLst>
              <a:ext uri="{FF2B5EF4-FFF2-40B4-BE49-F238E27FC236}">
                <a16:creationId xmlns:a16="http://schemas.microsoft.com/office/drawing/2014/main" id="{ACF52391-878A-C54F-A5A1-2B6C8DF9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14800"/>
            <a:ext cx="22098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All frequent patterns relate to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 m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Times New Roman" panose="02020603050405020304" pitchFamily="18" charset="0"/>
              </a:rPr>
              <a:t>m,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latin typeface="Times New Roman" panose="02020603050405020304" pitchFamily="18" charset="0"/>
              </a:rPr>
              <a:t>fm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, cm, am,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latin typeface="Times New Roman" panose="02020603050405020304" pitchFamily="18" charset="0"/>
              </a:rPr>
              <a:t>fcm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, fam, cam,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latin typeface="Times New Roman" panose="02020603050405020304" pitchFamily="18" charset="0"/>
              </a:rPr>
              <a:t>fcam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0310F67A-5681-C149-BA24-C5591752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244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Wingdings 3" pitchFamily="2" charset="2"/>
              </a:rPr>
              <a:t>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0120" name="Rectangle 17">
            <a:extLst>
              <a:ext uri="{FF2B5EF4-FFF2-40B4-BE49-F238E27FC236}">
                <a16:creationId xmlns:a16="http://schemas.microsoft.com/office/drawing/2014/main" id="{0CBCAFA2-AF44-5849-B22B-63C67610D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Wingdings 3" pitchFamily="2" charset="2"/>
              </a:rPr>
              <a:t></a:t>
            </a:r>
          </a:p>
        </p:txBody>
      </p:sp>
      <p:sp>
        <p:nvSpPr>
          <p:cNvPr id="90121" name="Text Box 18">
            <a:extLst>
              <a:ext uri="{FF2B5EF4-FFF2-40B4-BE49-F238E27FC236}">
                <a16:creationId xmlns:a16="http://schemas.microsoft.com/office/drawing/2014/main" id="{F0DA6209-26F6-584A-BF2F-51472C7D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595688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90122" name="Text Box 19">
            <a:extLst>
              <a:ext uri="{FF2B5EF4-FFF2-40B4-BE49-F238E27FC236}">
                <a16:creationId xmlns:a16="http://schemas.microsoft.com/office/drawing/2014/main" id="{5D5CA180-0A7D-ED4C-B680-9280FD38F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140200"/>
            <a:ext cx="477837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f:4</a:t>
            </a:r>
          </a:p>
        </p:txBody>
      </p:sp>
      <p:sp>
        <p:nvSpPr>
          <p:cNvPr id="90123" name="Text Box 20">
            <a:extLst>
              <a:ext uri="{FF2B5EF4-FFF2-40B4-BE49-F238E27FC236}">
                <a16:creationId xmlns:a16="http://schemas.microsoft.com/office/drawing/2014/main" id="{7AAF4FB9-5510-9548-BEA1-1F5C49EF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14020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90124" name="Text Box 21">
            <a:extLst>
              <a:ext uri="{FF2B5EF4-FFF2-40B4-BE49-F238E27FC236}">
                <a16:creationId xmlns:a16="http://schemas.microsoft.com/office/drawing/2014/main" id="{19A147BE-CA11-F744-8460-4B299B55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22800"/>
            <a:ext cx="5334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90125" name="Text Box 22">
            <a:extLst>
              <a:ext uri="{FF2B5EF4-FFF2-40B4-BE49-F238E27FC236}">
                <a16:creationId xmlns:a16="http://schemas.microsoft.com/office/drawing/2014/main" id="{282A3274-73F2-FC4C-8C7E-712CFF48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05400"/>
            <a:ext cx="5334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p:1</a:t>
            </a:r>
          </a:p>
        </p:txBody>
      </p:sp>
      <p:cxnSp>
        <p:nvCxnSpPr>
          <p:cNvPr id="90126" name="AutoShape 23">
            <a:extLst>
              <a:ext uri="{FF2B5EF4-FFF2-40B4-BE49-F238E27FC236}">
                <a16:creationId xmlns:a16="http://schemas.microsoft.com/office/drawing/2014/main" id="{CE09923F-A609-3146-ADD1-585F66495975}"/>
              </a:ext>
            </a:extLst>
          </p:cNvPr>
          <p:cNvCxnSpPr>
            <a:cxnSpLocks noChangeShapeType="1"/>
            <a:stCxn id="90123" idx="2"/>
            <a:endCxn id="90124" idx="0"/>
          </p:cNvCxnSpPr>
          <p:nvPr/>
        </p:nvCxnSpPr>
        <p:spPr bwMode="auto">
          <a:xfrm>
            <a:off x="4613275" y="4459288"/>
            <a:ext cx="1588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7" name="AutoShape 24">
            <a:extLst>
              <a:ext uri="{FF2B5EF4-FFF2-40B4-BE49-F238E27FC236}">
                <a16:creationId xmlns:a16="http://schemas.microsoft.com/office/drawing/2014/main" id="{64B56C41-8913-1647-92A1-0BB7D75B836A}"/>
              </a:ext>
            </a:extLst>
          </p:cNvPr>
          <p:cNvCxnSpPr>
            <a:cxnSpLocks noChangeShapeType="1"/>
            <a:stCxn id="90124" idx="2"/>
            <a:endCxn id="90125" idx="0"/>
          </p:cNvCxnSpPr>
          <p:nvPr/>
        </p:nvCxnSpPr>
        <p:spPr bwMode="auto">
          <a:xfrm>
            <a:off x="4614863" y="4941888"/>
            <a:ext cx="0" cy="169862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8" name="AutoShape 25">
            <a:extLst>
              <a:ext uri="{FF2B5EF4-FFF2-40B4-BE49-F238E27FC236}">
                <a16:creationId xmlns:a16="http://schemas.microsoft.com/office/drawing/2014/main" id="{DD87398C-E1B2-EB4D-AE54-0185185B3BE7}"/>
              </a:ext>
            </a:extLst>
          </p:cNvPr>
          <p:cNvCxnSpPr>
            <a:cxnSpLocks noChangeShapeType="1"/>
            <a:stCxn id="90121" idx="2"/>
            <a:endCxn id="90123" idx="0"/>
          </p:cNvCxnSpPr>
          <p:nvPr/>
        </p:nvCxnSpPr>
        <p:spPr bwMode="auto">
          <a:xfrm>
            <a:off x="4113213" y="3914775"/>
            <a:ext cx="500062" cy="23018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9" name="AutoShape 26">
            <a:extLst>
              <a:ext uri="{FF2B5EF4-FFF2-40B4-BE49-F238E27FC236}">
                <a16:creationId xmlns:a16="http://schemas.microsoft.com/office/drawing/2014/main" id="{5563C2E7-1E83-AF4C-9229-53E00BDFC95F}"/>
              </a:ext>
            </a:extLst>
          </p:cNvPr>
          <p:cNvCxnSpPr>
            <a:cxnSpLocks noChangeShapeType="1"/>
            <a:stCxn id="90121" idx="2"/>
            <a:endCxn id="90122" idx="0"/>
          </p:cNvCxnSpPr>
          <p:nvPr/>
        </p:nvCxnSpPr>
        <p:spPr bwMode="auto">
          <a:xfrm flipH="1">
            <a:off x="3671888" y="3914775"/>
            <a:ext cx="441325" cy="23018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0" name="Text Box 27">
            <a:extLst>
              <a:ext uri="{FF2B5EF4-FFF2-40B4-BE49-F238E27FC236}">
                <a16:creationId xmlns:a16="http://schemas.microsoft.com/office/drawing/2014/main" id="{FF1BA310-0433-C340-867B-154AC8E9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2280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90131" name="Text Box 28">
            <a:extLst>
              <a:ext uri="{FF2B5EF4-FFF2-40B4-BE49-F238E27FC236}">
                <a16:creationId xmlns:a16="http://schemas.microsoft.com/office/drawing/2014/main" id="{A538336B-AD0F-9347-A4A4-71F9E9C3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622800"/>
            <a:ext cx="519113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c:3</a:t>
            </a:r>
          </a:p>
        </p:txBody>
      </p:sp>
      <p:cxnSp>
        <p:nvCxnSpPr>
          <p:cNvPr id="90132" name="AutoShape 29">
            <a:extLst>
              <a:ext uri="{FF2B5EF4-FFF2-40B4-BE49-F238E27FC236}">
                <a16:creationId xmlns:a16="http://schemas.microsoft.com/office/drawing/2014/main" id="{42EDDC3D-B26E-2B43-846A-F7E66E612683}"/>
              </a:ext>
            </a:extLst>
          </p:cNvPr>
          <p:cNvCxnSpPr>
            <a:cxnSpLocks noChangeShapeType="1"/>
            <a:stCxn id="90122" idx="2"/>
            <a:endCxn id="90131" idx="0"/>
          </p:cNvCxnSpPr>
          <p:nvPr/>
        </p:nvCxnSpPr>
        <p:spPr bwMode="auto">
          <a:xfrm flipH="1">
            <a:off x="3394075" y="4459288"/>
            <a:ext cx="277813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3" name="AutoShape 30">
            <a:extLst>
              <a:ext uri="{FF2B5EF4-FFF2-40B4-BE49-F238E27FC236}">
                <a16:creationId xmlns:a16="http://schemas.microsoft.com/office/drawing/2014/main" id="{3302812F-2DF6-0449-90E5-2FD3458239B3}"/>
              </a:ext>
            </a:extLst>
          </p:cNvPr>
          <p:cNvCxnSpPr>
            <a:cxnSpLocks noChangeShapeType="1"/>
            <a:stCxn id="90122" idx="2"/>
            <a:endCxn id="90130" idx="0"/>
          </p:cNvCxnSpPr>
          <p:nvPr/>
        </p:nvCxnSpPr>
        <p:spPr bwMode="auto">
          <a:xfrm>
            <a:off x="3671888" y="4459288"/>
            <a:ext cx="334962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4" name="Text Box 31">
            <a:extLst>
              <a:ext uri="{FF2B5EF4-FFF2-40B4-BE49-F238E27FC236}">
                <a16:creationId xmlns:a16="http://schemas.microsoft.com/office/drawing/2014/main" id="{9DE71F19-048E-AE44-958A-5E930FBE6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34988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a:3</a:t>
            </a:r>
          </a:p>
        </p:txBody>
      </p:sp>
      <p:sp>
        <p:nvSpPr>
          <p:cNvPr id="90135" name="Text Box 32">
            <a:extLst>
              <a:ext uri="{FF2B5EF4-FFF2-40B4-BE49-F238E27FC236}">
                <a16:creationId xmlns:a16="http://schemas.microsoft.com/office/drawing/2014/main" id="{B4C70FC5-0482-C641-9D57-0DD5C4CE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5588000"/>
            <a:ext cx="534987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90136" name="Text Box 33">
            <a:extLst>
              <a:ext uri="{FF2B5EF4-FFF2-40B4-BE49-F238E27FC236}">
                <a16:creationId xmlns:a16="http://schemas.microsoft.com/office/drawing/2014/main" id="{50F13BDE-9AB8-8643-8703-EBF667BA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5588000"/>
            <a:ext cx="592138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m:2</a:t>
            </a:r>
          </a:p>
        </p:txBody>
      </p:sp>
      <p:sp>
        <p:nvSpPr>
          <p:cNvPr id="90137" name="Text Box 34">
            <a:extLst>
              <a:ext uri="{FF2B5EF4-FFF2-40B4-BE49-F238E27FC236}">
                <a16:creationId xmlns:a16="http://schemas.microsoft.com/office/drawing/2014/main" id="{53FCC240-04C0-024A-9851-BC826A48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072188"/>
            <a:ext cx="53657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p:2</a:t>
            </a:r>
          </a:p>
        </p:txBody>
      </p:sp>
      <p:cxnSp>
        <p:nvCxnSpPr>
          <p:cNvPr id="90138" name="AutoShape 35">
            <a:extLst>
              <a:ext uri="{FF2B5EF4-FFF2-40B4-BE49-F238E27FC236}">
                <a16:creationId xmlns:a16="http://schemas.microsoft.com/office/drawing/2014/main" id="{0D1D5A0C-8200-A649-97DF-858C98180FD0}"/>
              </a:ext>
            </a:extLst>
          </p:cNvPr>
          <p:cNvCxnSpPr>
            <a:cxnSpLocks noChangeShapeType="1"/>
            <a:stCxn id="90131" idx="2"/>
            <a:endCxn id="90134" idx="0"/>
          </p:cNvCxnSpPr>
          <p:nvPr/>
        </p:nvCxnSpPr>
        <p:spPr bwMode="auto">
          <a:xfrm>
            <a:off x="3394075" y="4941888"/>
            <a:ext cx="0" cy="169862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9" name="AutoShape 36">
            <a:extLst>
              <a:ext uri="{FF2B5EF4-FFF2-40B4-BE49-F238E27FC236}">
                <a16:creationId xmlns:a16="http://schemas.microsoft.com/office/drawing/2014/main" id="{E7D8827F-1C29-914A-AEB2-A27210177588}"/>
              </a:ext>
            </a:extLst>
          </p:cNvPr>
          <p:cNvCxnSpPr>
            <a:cxnSpLocks noChangeShapeType="1"/>
            <a:stCxn id="90134" idx="2"/>
            <a:endCxn id="90136" idx="0"/>
          </p:cNvCxnSpPr>
          <p:nvPr/>
        </p:nvCxnSpPr>
        <p:spPr bwMode="auto">
          <a:xfrm flipH="1">
            <a:off x="3124200" y="5426075"/>
            <a:ext cx="269875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40" name="AutoShape 37">
            <a:extLst>
              <a:ext uri="{FF2B5EF4-FFF2-40B4-BE49-F238E27FC236}">
                <a16:creationId xmlns:a16="http://schemas.microsoft.com/office/drawing/2014/main" id="{ECF84AE6-AA9A-414A-8851-3202735863EB}"/>
              </a:ext>
            </a:extLst>
          </p:cNvPr>
          <p:cNvCxnSpPr>
            <a:cxnSpLocks noChangeShapeType="1"/>
            <a:stCxn id="90134" idx="2"/>
            <a:endCxn id="90135" idx="0"/>
          </p:cNvCxnSpPr>
          <p:nvPr/>
        </p:nvCxnSpPr>
        <p:spPr bwMode="auto">
          <a:xfrm>
            <a:off x="3394075" y="5426075"/>
            <a:ext cx="382588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41" name="AutoShape 38">
            <a:extLst>
              <a:ext uri="{FF2B5EF4-FFF2-40B4-BE49-F238E27FC236}">
                <a16:creationId xmlns:a16="http://schemas.microsoft.com/office/drawing/2014/main" id="{806585E7-90D2-304D-818C-AB742055F6DD}"/>
              </a:ext>
            </a:extLst>
          </p:cNvPr>
          <p:cNvCxnSpPr>
            <a:cxnSpLocks noChangeShapeType="1"/>
            <a:stCxn id="90136" idx="2"/>
            <a:endCxn id="90137" idx="0"/>
          </p:cNvCxnSpPr>
          <p:nvPr/>
        </p:nvCxnSpPr>
        <p:spPr bwMode="auto">
          <a:xfrm>
            <a:off x="3124200" y="5908675"/>
            <a:ext cx="0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39">
            <a:extLst>
              <a:ext uri="{FF2B5EF4-FFF2-40B4-BE49-F238E27FC236}">
                <a16:creationId xmlns:a16="http://schemas.microsoft.com/office/drawing/2014/main" id="{CE806FBD-DA2B-1D46-BB2B-2358AE77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6072188"/>
            <a:ext cx="593725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m:1</a:t>
            </a:r>
          </a:p>
        </p:txBody>
      </p:sp>
      <p:cxnSp>
        <p:nvCxnSpPr>
          <p:cNvPr id="90143" name="AutoShape 40">
            <a:extLst>
              <a:ext uri="{FF2B5EF4-FFF2-40B4-BE49-F238E27FC236}">
                <a16:creationId xmlns:a16="http://schemas.microsoft.com/office/drawing/2014/main" id="{98B1DB7A-DA2E-4742-906E-8E0D36EC50B5}"/>
              </a:ext>
            </a:extLst>
          </p:cNvPr>
          <p:cNvCxnSpPr>
            <a:cxnSpLocks noChangeShapeType="1"/>
            <a:stCxn id="90135" idx="2"/>
            <a:endCxn id="90142" idx="0"/>
          </p:cNvCxnSpPr>
          <p:nvPr/>
        </p:nvCxnSpPr>
        <p:spPr bwMode="auto">
          <a:xfrm>
            <a:off x="3776663" y="5908675"/>
            <a:ext cx="0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4" name="Text Box 41">
            <a:extLst>
              <a:ext uri="{FF2B5EF4-FFF2-40B4-BE49-F238E27FC236}">
                <a16:creationId xmlns:a16="http://schemas.microsoft.com/office/drawing/2014/main" id="{F610C183-9B90-3549-87DF-E903C326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824288"/>
            <a:ext cx="2543175" cy="2301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Header Table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u="sng">
                <a:latin typeface="Times New Roman" panose="02020603050405020304" pitchFamily="18" charset="0"/>
              </a:rPr>
              <a:t>Item  frequency  head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 f	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c	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a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b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m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p	3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0145" name="Freeform 42">
            <a:extLst>
              <a:ext uri="{FF2B5EF4-FFF2-40B4-BE49-F238E27FC236}">
                <a16:creationId xmlns:a16="http://schemas.microsoft.com/office/drawing/2014/main" id="{93B7740C-1ECB-104E-AFE5-60A91546414F}"/>
              </a:ext>
            </a:extLst>
          </p:cNvPr>
          <p:cNvSpPr>
            <a:spLocks/>
          </p:cNvSpPr>
          <p:nvPr/>
        </p:nvSpPr>
        <p:spPr bwMode="auto">
          <a:xfrm>
            <a:off x="2424113" y="4311650"/>
            <a:ext cx="1074737" cy="301625"/>
          </a:xfrm>
          <a:custGeom>
            <a:avLst/>
            <a:gdLst>
              <a:gd name="T0" fmla="*/ 0 w 672"/>
              <a:gd name="T1" fmla="*/ 2147483646 h 240"/>
              <a:gd name="T2" fmla="*/ 2147483646 w 672"/>
              <a:gd name="T3" fmla="*/ 2147483646 h 240"/>
              <a:gd name="T4" fmla="*/ 2147483646 w 672"/>
              <a:gd name="T5" fmla="*/ 2147483646 h 240"/>
              <a:gd name="T6" fmla="*/ 2147483646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Freeform 43">
            <a:extLst>
              <a:ext uri="{FF2B5EF4-FFF2-40B4-BE49-F238E27FC236}">
                <a16:creationId xmlns:a16="http://schemas.microsoft.com/office/drawing/2014/main" id="{645A3B53-AEC4-F64D-B310-9349820AEE2C}"/>
              </a:ext>
            </a:extLst>
          </p:cNvPr>
          <p:cNvSpPr>
            <a:spLocks/>
          </p:cNvSpPr>
          <p:nvPr/>
        </p:nvSpPr>
        <p:spPr bwMode="auto">
          <a:xfrm>
            <a:off x="2424113" y="4795838"/>
            <a:ext cx="690562" cy="0"/>
          </a:xfrm>
          <a:custGeom>
            <a:avLst/>
            <a:gdLst>
              <a:gd name="T0" fmla="*/ 0 w 432"/>
              <a:gd name="T1" fmla="*/ 0 h 1"/>
              <a:gd name="T2" fmla="*/ 2147483646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Freeform 44">
            <a:extLst>
              <a:ext uri="{FF2B5EF4-FFF2-40B4-BE49-F238E27FC236}">
                <a16:creationId xmlns:a16="http://schemas.microsoft.com/office/drawing/2014/main" id="{CF101B1D-A12B-8E46-9C62-5BD87316B0DE}"/>
              </a:ext>
            </a:extLst>
          </p:cNvPr>
          <p:cNvSpPr>
            <a:spLocks/>
          </p:cNvSpPr>
          <p:nvPr/>
        </p:nvSpPr>
        <p:spPr bwMode="auto">
          <a:xfrm>
            <a:off x="3575050" y="4311650"/>
            <a:ext cx="768350" cy="484188"/>
          </a:xfrm>
          <a:custGeom>
            <a:avLst/>
            <a:gdLst>
              <a:gd name="T0" fmla="*/ 0 w 480"/>
              <a:gd name="T1" fmla="*/ 2147483646 h 384"/>
              <a:gd name="T2" fmla="*/ 2147483646 w 480"/>
              <a:gd name="T3" fmla="*/ 2147483646 h 384"/>
              <a:gd name="T4" fmla="*/ 2147483646 w 480"/>
              <a:gd name="T5" fmla="*/ 2147483646 h 384"/>
              <a:gd name="T6" fmla="*/ 2147483646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Freeform 45">
            <a:extLst>
              <a:ext uri="{FF2B5EF4-FFF2-40B4-BE49-F238E27FC236}">
                <a16:creationId xmlns:a16="http://schemas.microsoft.com/office/drawing/2014/main" id="{6D4B8AF4-6827-EE49-A94C-D7E13CD1E382}"/>
              </a:ext>
            </a:extLst>
          </p:cNvPr>
          <p:cNvSpPr>
            <a:spLocks/>
          </p:cNvSpPr>
          <p:nvPr/>
        </p:nvSpPr>
        <p:spPr bwMode="auto">
          <a:xfrm>
            <a:off x="2424113" y="5051425"/>
            <a:ext cx="690562" cy="241300"/>
          </a:xfrm>
          <a:custGeom>
            <a:avLst/>
            <a:gdLst>
              <a:gd name="T0" fmla="*/ 0 w 432"/>
              <a:gd name="T1" fmla="*/ 0 h 192"/>
              <a:gd name="T2" fmla="*/ 2147483646 w 432"/>
              <a:gd name="T3" fmla="*/ 2147483646 h 192"/>
              <a:gd name="T4" fmla="*/ 2147483646 w 432"/>
              <a:gd name="T5" fmla="*/ 2147483646 h 192"/>
              <a:gd name="T6" fmla="*/ 2147483646 w 432"/>
              <a:gd name="T7" fmla="*/ 2147483646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Freeform 46">
            <a:extLst>
              <a:ext uri="{FF2B5EF4-FFF2-40B4-BE49-F238E27FC236}">
                <a16:creationId xmlns:a16="http://schemas.microsoft.com/office/drawing/2014/main" id="{31B96578-846D-4540-8D57-5B3A94F9C079}"/>
              </a:ext>
            </a:extLst>
          </p:cNvPr>
          <p:cNvSpPr>
            <a:spLocks/>
          </p:cNvSpPr>
          <p:nvPr/>
        </p:nvSpPr>
        <p:spPr bwMode="auto">
          <a:xfrm>
            <a:off x="2439988" y="5232400"/>
            <a:ext cx="1149350" cy="482600"/>
          </a:xfrm>
          <a:custGeom>
            <a:avLst/>
            <a:gdLst>
              <a:gd name="T0" fmla="*/ 0 w 720"/>
              <a:gd name="T1" fmla="*/ 0 h 384"/>
              <a:gd name="T2" fmla="*/ 2147483646 w 720"/>
              <a:gd name="T3" fmla="*/ 2147483646 h 384"/>
              <a:gd name="T4" fmla="*/ 2147483646 w 720"/>
              <a:gd name="T5" fmla="*/ 2147483646 h 384"/>
              <a:gd name="T6" fmla="*/ 2147483646 w 720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Freeform 47">
            <a:extLst>
              <a:ext uri="{FF2B5EF4-FFF2-40B4-BE49-F238E27FC236}">
                <a16:creationId xmlns:a16="http://schemas.microsoft.com/office/drawing/2014/main" id="{BB78DCDC-F913-854F-93A3-2A80A60C63C2}"/>
              </a:ext>
            </a:extLst>
          </p:cNvPr>
          <p:cNvSpPr>
            <a:spLocks/>
          </p:cNvSpPr>
          <p:nvPr/>
        </p:nvSpPr>
        <p:spPr bwMode="auto">
          <a:xfrm>
            <a:off x="3973513" y="4929188"/>
            <a:ext cx="90487" cy="846137"/>
          </a:xfrm>
          <a:custGeom>
            <a:avLst/>
            <a:gdLst>
              <a:gd name="T0" fmla="*/ 0 w 56"/>
              <a:gd name="T1" fmla="*/ 2147483646 h 672"/>
              <a:gd name="T2" fmla="*/ 2147483646 w 56"/>
              <a:gd name="T3" fmla="*/ 2147483646 h 672"/>
              <a:gd name="T4" fmla="*/ 2147483646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Line 48">
            <a:extLst>
              <a:ext uri="{FF2B5EF4-FFF2-40B4-BE49-F238E27FC236}">
                <a16:creationId xmlns:a16="http://schemas.microsoft.com/office/drawing/2014/main" id="{F9CA1D1E-7FB9-EB49-BDA6-37463B637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4795838"/>
            <a:ext cx="15398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Freeform 49">
            <a:extLst>
              <a:ext uri="{FF2B5EF4-FFF2-40B4-BE49-F238E27FC236}">
                <a16:creationId xmlns:a16="http://schemas.microsoft.com/office/drawing/2014/main" id="{4759B21C-C468-3646-8312-8F6D1B826D3C}"/>
              </a:ext>
            </a:extLst>
          </p:cNvPr>
          <p:cNvSpPr>
            <a:spLocks/>
          </p:cNvSpPr>
          <p:nvPr/>
        </p:nvSpPr>
        <p:spPr bwMode="auto">
          <a:xfrm>
            <a:off x="2439988" y="5473700"/>
            <a:ext cx="460375" cy="301625"/>
          </a:xfrm>
          <a:custGeom>
            <a:avLst/>
            <a:gdLst>
              <a:gd name="T0" fmla="*/ 0 w 288"/>
              <a:gd name="T1" fmla="*/ 0 h 240"/>
              <a:gd name="T2" fmla="*/ 2147483646 w 288"/>
              <a:gd name="T3" fmla="*/ 2147483646 h 240"/>
              <a:gd name="T4" fmla="*/ 2147483646 w 288"/>
              <a:gd name="T5" fmla="*/ 2147483646 h 240"/>
              <a:gd name="T6" fmla="*/ 2147483646 w 288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Freeform 50">
            <a:extLst>
              <a:ext uri="{FF2B5EF4-FFF2-40B4-BE49-F238E27FC236}">
                <a16:creationId xmlns:a16="http://schemas.microsoft.com/office/drawing/2014/main" id="{CFDC89ED-7CE0-0443-8E64-90C79DC28EC3}"/>
              </a:ext>
            </a:extLst>
          </p:cNvPr>
          <p:cNvSpPr>
            <a:spLocks/>
          </p:cNvSpPr>
          <p:nvPr/>
        </p:nvSpPr>
        <p:spPr bwMode="auto">
          <a:xfrm>
            <a:off x="3359150" y="5775325"/>
            <a:ext cx="153988" cy="484188"/>
          </a:xfrm>
          <a:custGeom>
            <a:avLst/>
            <a:gdLst>
              <a:gd name="T0" fmla="*/ 0 w 96"/>
              <a:gd name="T1" fmla="*/ 0 h 384"/>
              <a:gd name="T2" fmla="*/ 2147483646 w 96"/>
              <a:gd name="T3" fmla="*/ 2147483646 h 384"/>
              <a:gd name="T4" fmla="*/ 2147483646 w 96"/>
              <a:gd name="T5" fmla="*/ 2147483646 h 384"/>
              <a:gd name="T6" fmla="*/ 2147483646 w 96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Freeform 51">
            <a:extLst>
              <a:ext uri="{FF2B5EF4-FFF2-40B4-BE49-F238E27FC236}">
                <a16:creationId xmlns:a16="http://schemas.microsoft.com/office/drawing/2014/main" id="{6C4844D9-D19E-6D49-B095-6A84FCB4360D}"/>
              </a:ext>
            </a:extLst>
          </p:cNvPr>
          <p:cNvSpPr>
            <a:spLocks/>
          </p:cNvSpPr>
          <p:nvPr/>
        </p:nvSpPr>
        <p:spPr bwMode="auto">
          <a:xfrm>
            <a:off x="2439988" y="5715000"/>
            <a:ext cx="460375" cy="544513"/>
          </a:xfrm>
          <a:custGeom>
            <a:avLst/>
            <a:gdLst>
              <a:gd name="T0" fmla="*/ 0 w 288"/>
              <a:gd name="T1" fmla="*/ 0 h 432"/>
              <a:gd name="T2" fmla="*/ 2147483646 w 288"/>
              <a:gd name="T3" fmla="*/ 2147483646 h 432"/>
              <a:gd name="T4" fmla="*/ 2147483646 w 288"/>
              <a:gd name="T5" fmla="*/ 2147483646 h 432"/>
              <a:gd name="T6" fmla="*/ 2147483646 w 288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Freeform 52">
            <a:extLst>
              <a:ext uri="{FF2B5EF4-FFF2-40B4-BE49-F238E27FC236}">
                <a16:creationId xmlns:a16="http://schemas.microsoft.com/office/drawing/2014/main" id="{40A5B7EF-E45A-9346-BC58-45C784861FDB}"/>
              </a:ext>
            </a:extLst>
          </p:cNvPr>
          <p:cNvSpPr>
            <a:spLocks/>
          </p:cNvSpPr>
          <p:nvPr/>
        </p:nvSpPr>
        <p:spPr bwMode="auto">
          <a:xfrm>
            <a:off x="3359150" y="5413375"/>
            <a:ext cx="1228725" cy="846138"/>
          </a:xfrm>
          <a:custGeom>
            <a:avLst/>
            <a:gdLst>
              <a:gd name="T0" fmla="*/ 0 w 768"/>
              <a:gd name="T1" fmla="*/ 2147483646 h 672"/>
              <a:gd name="T2" fmla="*/ 2147483646 w 768"/>
              <a:gd name="T3" fmla="*/ 2147483646 h 672"/>
              <a:gd name="T4" fmla="*/ 2147483646 w 768"/>
              <a:gd name="T5" fmla="*/ 2147483646 h 672"/>
              <a:gd name="T6" fmla="*/ 2147483646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>
            <a:extLst>
              <a:ext uri="{FF2B5EF4-FFF2-40B4-BE49-F238E27FC236}">
                <a16:creationId xmlns:a16="http://schemas.microsoft.com/office/drawing/2014/main" id="{BD58EFE6-B20D-2047-A6E1-A2ABD49BB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AA0D8F-0558-6C46-8932-BF64C773BA9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F4AB9671-4582-0F4A-A0D6-7C02A3011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42338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Recursion: Mining Each Conditional FP-tree</a:t>
            </a:r>
          </a:p>
        </p:txBody>
      </p:sp>
      <p:grpSp>
        <p:nvGrpSpPr>
          <p:cNvPr id="92163" name="Group 3">
            <a:extLst>
              <a:ext uri="{FF2B5EF4-FFF2-40B4-BE49-F238E27FC236}">
                <a16:creationId xmlns:a16="http://schemas.microsoft.com/office/drawing/2014/main" id="{BB3FCB9D-A6F1-6D49-8EB8-9177DF3327F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57400"/>
            <a:ext cx="2298700" cy="2324100"/>
            <a:chOff x="3312" y="2736"/>
            <a:chExt cx="1448" cy="1464"/>
          </a:xfrm>
        </p:grpSpPr>
        <p:grpSp>
          <p:nvGrpSpPr>
            <p:cNvPr id="92182" name="Group 4">
              <a:extLst>
                <a:ext uri="{FF2B5EF4-FFF2-40B4-BE49-F238E27FC236}">
                  <a16:creationId xmlns:a16="http://schemas.microsoft.com/office/drawing/2014/main" id="{BC6BD60C-5356-4041-B0DE-5A8A916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92184" name="Text Box 5">
                <a:extLst>
                  <a:ext uri="{FF2B5EF4-FFF2-40B4-BE49-F238E27FC236}">
                    <a16:creationId xmlns:a16="http://schemas.microsoft.com/office/drawing/2014/main" id="{37B1086D-F2BD-A145-92B7-355E5673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{}</a:t>
                </a:r>
              </a:p>
            </p:txBody>
          </p:sp>
          <p:sp>
            <p:nvSpPr>
              <p:cNvPr id="92185" name="Text Box 6">
                <a:extLst>
                  <a:ext uri="{FF2B5EF4-FFF2-40B4-BE49-F238E27FC236}">
                    <a16:creationId xmlns:a16="http://schemas.microsoft.com/office/drawing/2014/main" id="{F67DDC2F-E7D4-554B-8FDA-A72AE55160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f:3</a:t>
                </a:r>
              </a:p>
            </p:txBody>
          </p:sp>
          <p:sp>
            <p:nvSpPr>
              <p:cNvPr id="92186" name="Text Box 7">
                <a:extLst>
                  <a:ext uri="{FF2B5EF4-FFF2-40B4-BE49-F238E27FC236}">
                    <a16:creationId xmlns:a16="http://schemas.microsoft.com/office/drawing/2014/main" id="{9428EE96-328F-B443-946E-60DA9B743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c:3</a:t>
                </a:r>
              </a:p>
            </p:txBody>
          </p:sp>
          <p:sp>
            <p:nvSpPr>
              <p:cNvPr id="92187" name="Text Box 8">
                <a:extLst>
                  <a:ext uri="{FF2B5EF4-FFF2-40B4-BE49-F238E27FC236}">
                    <a16:creationId xmlns:a16="http://schemas.microsoft.com/office/drawing/2014/main" id="{0AF68DB5-8A22-F748-ADB5-B9F6F47EF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a:3</a:t>
                </a:r>
              </a:p>
            </p:txBody>
          </p:sp>
          <p:cxnSp>
            <p:nvCxnSpPr>
              <p:cNvPr id="92188" name="AutoShape 9">
                <a:extLst>
                  <a:ext uri="{FF2B5EF4-FFF2-40B4-BE49-F238E27FC236}">
                    <a16:creationId xmlns:a16="http://schemas.microsoft.com/office/drawing/2014/main" id="{13F4F5D1-AF20-E34C-88F2-26BAC4FA300D}"/>
                  </a:ext>
                </a:extLst>
              </p:cNvPr>
              <p:cNvCxnSpPr>
                <a:cxnSpLocks noChangeShapeType="1"/>
                <a:stCxn id="92184" idx="2"/>
                <a:endCxn id="92185" idx="0"/>
              </p:cNvCxnSpPr>
              <p:nvPr/>
            </p:nvCxnSpPr>
            <p:spPr bwMode="auto"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9" name="AutoShape 10">
                <a:extLst>
                  <a:ext uri="{FF2B5EF4-FFF2-40B4-BE49-F238E27FC236}">
                    <a16:creationId xmlns:a16="http://schemas.microsoft.com/office/drawing/2014/main" id="{003D359C-E1B9-8749-9EBC-682BD29F6D05}"/>
                  </a:ext>
                </a:extLst>
              </p:cNvPr>
              <p:cNvCxnSpPr>
                <a:cxnSpLocks noChangeShapeType="1"/>
                <a:stCxn id="92185" idx="2"/>
                <a:endCxn id="92186" idx="0"/>
              </p:cNvCxnSpPr>
              <p:nvPr/>
            </p:nvCxnSpPr>
            <p:spPr bwMode="auto"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90" name="AutoShape 11">
                <a:extLst>
                  <a:ext uri="{FF2B5EF4-FFF2-40B4-BE49-F238E27FC236}">
                    <a16:creationId xmlns:a16="http://schemas.microsoft.com/office/drawing/2014/main" id="{48754CFF-070D-2C43-A35E-5FCC8E3025A7}"/>
                  </a:ext>
                </a:extLst>
              </p:cNvPr>
              <p:cNvCxnSpPr>
                <a:cxnSpLocks noChangeShapeType="1"/>
                <a:stCxn id="92186" idx="2"/>
                <a:endCxn id="92187" idx="0"/>
              </p:cNvCxnSpPr>
              <p:nvPr/>
            </p:nvCxnSpPr>
            <p:spPr bwMode="auto"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183" name="Text Box 12">
              <a:extLst>
                <a:ext uri="{FF2B5EF4-FFF2-40B4-BE49-F238E27FC236}">
                  <a16:creationId xmlns:a16="http://schemas.microsoft.com/office/drawing/2014/main" id="{E64C5B58-5AEA-5448-BEBD-E24FA0A13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969"/>
              <a:ext cx="1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latin typeface="Times New Roman" panose="02020603050405020304" pitchFamily="18" charset="0"/>
                </a:rPr>
                <a:t>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92164" name="Text Box 13">
            <a:extLst>
              <a:ext uri="{FF2B5EF4-FFF2-40B4-BE49-F238E27FC236}">
                <a16:creationId xmlns:a16="http://schemas.microsoft.com/office/drawing/2014/main" id="{6F3CA275-0177-BE44-BC3E-2B583958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Cond. pattern base of “am”: (fc:3)</a:t>
            </a:r>
          </a:p>
        </p:txBody>
      </p:sp>
      <p:grpSp>
        <p:nvGrpSpPr>
          <p:cNvPr id="92165" name="Group 14">
            <a:extLst>
              <a:ext uri="{FF2B5EF4-FFF2-40B4-BE49-F238E27FC236}">
                <a16:creationId xmlns:a16="http://schemas.microsoft.com/office/drawing/2014/main" id="{47DC27E7-D01D-8D49-B35E-6BF2C517E268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371600"/>
            <a:ext cx="2413000" cy="1866900"/>
            <a:chOff x="4393" y="1248"/>
            <a:chExt cx="1520" cy="1176"/>
          </a:xfrm>
        </p:grpSpPr>
        <p:sp>
          <p:nvSpPr>
            <p:cNvPr id="92176" name="Text Box 15">
              <a:extLst>
                <a:ext uri="{FF2B5EF4-FFF2-40B4-BE49-F238E27FC236}">
                  <a16:creationId xmlns:a16="http://schemas.microsoft.com/office/drawing/2014/main" id="{308B13C5-960A-2249-97E3-87DF71077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248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92177" name="Text Box 16">
              <a:extLst>
                <a:ext uri="{FF2B5EF4-FFF2-40B4-BE49-F238E27FC236}">
                  <a16:creationId xmlns:a16="http://schemas.microsoft.com/office/drawing/2014/main" id="{015F8A15-8898-6C42-9D36-279A7A96F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1632"/>
              <a:ext cx="2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f:3</a:t>
              </a:r>
            </a:p>
          </p:txBody>
        </p:sp>
        <p:sp>
          <p:nvSpPr>
            <p:cNvPr id="92178" name="Text Box 17">
              <a:extLst>
                <a:ext uri="{FF2B5EF4-FFF2-40B4-BE49-F238E27FC236}">
                  <a16:creationId xmlns:a16="http://schemas.microsoft.com/office/drawing/2014/main" id="{BFA77660-AFDD-B844-BB56-91CEFE592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1959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92179" name="AutoShape 18">
              <a:extLst>
                <a:ext uri="{FF2B5EF4-FFF2-40B4-BE49-F238E27FC236}">
                  <a16:creationId xmlns:a16="http://schemas.microsoft.com/office/drawing/2014/main" id="{D8C0A227-A106-6D47-B4A1-13DCBE5A62D0}"/>
                </a:ext>
              </a:extLst>
            </p:cNvPr>
            <p:cNvCxnSpPr>
              <a:cxnSpLocks noChangeShapeType="1"/>
              <a:stCxn id="92176" idx="2"/>
              <a:endCxn id="92177" idx="0"/>
            </p:cNvCxnSpPr>
            <p:nvPr/>
          </p:nvCxnSpPr>
          <p:spPr bwMode="auto">
            <a:xfrm>
              <a:off x="5013" y="1498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0" name="AutoShape 19">
              <a:extLst>
                <a:ext uri="{FF2B5EF4-FFF2-40B4-BE49-F238E27FC236}">
                  <a16:creationId xmlns:a16="http://schemas.microsoft.com/office/drawing/2014/main" id="{AC0E9DB0-D444-604B-9AE2-A3AFE2162F52}"/>
                </a:ext>
              </a:extLst>
            </p:cNvPr>
            <p:cNvCxnSpPr>
              <a:cxnSpLocks noChangeShapeType="1"/>
              <a:stCxn id="92177" idx="2"/>
              <a:endCxn id="92178" idx="0"/>
            </p:cNvCxnSpPr>
            <p:nvPr/>
          </p:nvCxnSpPr>
          <p:spPr bwMode="auto">
            <a:xfrm>
              <a:off x="5013" y="1882"/>
              <a:ext cx="0" cy="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181" name="Text Box 20">
              <a:extLst>
                <a:ext uri="{FF2B5EF4-FFF2-40B4-BE49-F238E27FC236}">
                  <a16:creationId xmlns:a16="http://schemas.microsoft.com/office/drawing/2014/main" id="{3C1904FC-A0A7-874C-B4AD-3A75D1585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" y="2193"/>
              <a:ext cx="1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latin typeface="Times New Roman" panose="02020603050405020304" pitchFamily="18" charset="0"/>
                </a:rPr>
                <a:t>am-conditional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92166" name="Text Box 21">
            <a:extLst>
              <a:ext uri="{FF2B5EF4-FFF2-40B4-BE49-F238E27FC236}">
                <a16:creationId xmlns:a16="http://schemas.microsoft.com/office/drawing/2014/main" id="{E5620054-68F5-5A4F-9D6B-AB412FD0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465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Cond. pattern base of “cm”: (f:3)</a:t>
            </a:r>
          </a:p>
        </p:txBody>
      </p:sp>
      <p:sp>
        <p:nvSpPr>
          <p:cNvPr id="92167" name="Text Box 22">
            <a:extLst>
              <a:ext uri="{FF2B5EF4-FFF2-40B4-BE49-F238E27FC236}">
                <a16:creationId xmlns:a16="http://schemas.microsoft.com/office/drawing/2014/main" id="{7B7FB714-BB2F-DB48-AC6F-3A320796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200400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92168" name="Text Box 23">
            <a:extLst>
              <a:ext uri="{FF2B5EF4-FFF2-40B4-BE49-F238E27FC236}">
                <a16:creationId xmlns:a16="http://schemas.microsoft.com/office/drawing/2014/main" id="{D7735FFF-E1F3-E945-8318-F9AA51CD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810000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f:3</a:t>
            </a:r>
          </a:p>
        </p:txBody>
      </p:sp>
      <p:cxnSp>
        <p:nvCxnSpPr>
          <p:cNvPr id="92169" name="AutoShape 24">
            <a:extLst>
              <a:ext uri="{FF2B5EF4-FFF2-40B4-BE49-F238E27FC236}">
                <a16:creationId xmlns:a16="http://schemas.microsoft.com/office/drawing/2014/main" id="{588C0C42-B87A-8C4B-A757-DFE7EC13D227}"/>
              </a:ext>
            </a:extLst>
          </p:cNvPr>
          <p:cNvCxnSpPr>
            <a:cxnSpLocks noChangeShapeType="1"/>
            <a:stCxn id="92167" idx="2"/>
            <a:endCxn id="92168" idx="0"/>
          </p:cNvCxnSpPr>
          <p:nvPr/>
        </p:nvCxnSpPr>
        <p:spPr bwMode="auto">
          <a:xfrm>
            <a:off x="7766050" y="3597275"/>
            <a:ext cx="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0" name="Text Box 25">
            <a:extLst>
              <a:ext uri="{FF2B5EF4-FFF2-40B4-BE49-F238E27FC236}">
                <a16:creationId xmlns:a16="http://schemas.microsoft.com/office/drawing/2014/main" id="{861F54FD-4B5D-404E-8E0B-25346D62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43388"/>
            <a:ext cx="2400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cm-conditional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FP-tree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  <p:sp>
        <p:nvSpPr>
          <p:cNvPr id="92171" name="Text Box 26">
            <a:extLst>
              <a:ext uri="{FF2B5EF4-FFF2-40B4-BE49-F238E27FC236}">
                <a16:creationId xmlns:a16="http://schemas.microsoft.com/office/drawing/2014/main" id="{7D35B10D-1AB0-1C4E-BA89-5212A4ED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Cond. pattern base of “cam”: (f:3)</a:t>
            </a:r>
          </a:p>
        </p:txBody>
      </p:sp>
      <p:sp>
        <p:nvSpPr>
          <p:cNvPr id="92172" name="Text Box 27">
            <a:extLst>
              <a:ext uri="{FF2B5EF4-FFF2-40B4-BE49-F238E27FC236}">
                <a16:creationId xmlns:a16="http://schemas.microsoft.com/office/drawing/2014/main" id="{A31731F6-8FB3-D140-A734-0445E6D4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876800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92173" name="Text Box 28">
            <a:extLst>
              <a:ext uri="{FF2B5EF4-FFF2-40B4-BE49-F238E27FC236}">
                <a16:creationId xmlns:a16="http://schemas.microsoft.com/office/drawing/2014/main" id="{6053E77E-7FF2-4E4C-8485-56313508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5486400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f:3</a:t>
            </a:r>
          </a:p>
        </p:txBody>
      </p:sp>
      <p:cxnSp>
        <p:nvCxnSpPr>
          <p:cNvPr id="92174" name="AutoShape 29">
            <a:extLst>
              <a:ext uri="{FF2B5EF4-FFF2-40B4-BE49-F238E27FC236}">
                <a16:creationId xmlns:a16="http://schemas.microsoft.com/office/drawing/2014/main" id="{C93C1A84-36EA-B34A-809A-A0F69131F9A1}"/>
              </a:ext>
            </a:extLst>
          </p:cNvPr>
          <p:cNvCxnSpPr>
            <a:cxnSpLocks noChangeShapeType="1"/>
            <a:stCxn id="92172" idx="2"/>
            <a:endCxn id="92173" idx="0"/>
          </p:cNvCxnSpPr>
          <p:nvPr/>
        </p:nvCxnSpPr>
        <p:spPr bwMode="auto">
          <a:xfrm>
            <a:off x="5861050" y="5273675"/>
            <a:ext cx="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5" name="Text Box 30">
            <a:extLst>
              <a:ext uri="{FF2B5EF4-FFF2-40B4-BE49-F238E27FC236}">
                <a16:creationId xmlns:a16="http://schemas.microsoft.com/office/drawing/2014/main" id="{3048D292-3995-C447-87CB-85D61189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197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cam-conditional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FP-tree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5">
            <a:extLst>
              <a:ext uri="{FF2B5EF4-FFF2-40B4-BE49-F238E27FC236}">
                <a16:creationId xmlns:a16="http://schemas.microsoft.com/office/drawing/2014/main" id="{721D5537-7C1D-B74C-8B9D-6A35C4BF2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D9C16-5B09-1D46-8BA6-2F5433B17FC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6847676F-2B40-F345-8FE9-24875D888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528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A Special Case: Single Prefix Path in FP-tree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9C1DB7A-E144-CB4F-A200-00FF9E773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696200" cy="2743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/>
              <a:t>Suppose a (conditional) FP-tree T has 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/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/>
              <a:t>Concatenation of the mining results of the two parts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950FDA91-BBE1-D34D-B9CF-16665B30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8640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Wingdings 3" pitchFamily="2" charset="2"/>
              </a:rPr>
              <a:t></a:t>
            </a:r>
          </a:p>
        </p:txBody>
      </p:sp>
      <p:grpSp>
        <p:nvGrpSpPr>
          <p:cNvPr id="94213" name="Group 5">
            <a:extLst>
              <a:ext uri="{FF2B5EF4-FFF2-40B4-BE49-F238E27FC236}">
                <a16:creationId xmlns:a16="http://schemas.microsoft.com/office/drawing/2014/main" id="{41A134AD-18C4-7E4F-9C3D-14C6665FC79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19400"/>
            <a:ext cx="2128838" cy="3643313"/>
            <a:chOff x="0" y="1824"/>
            <a:chExt cx="1341" cy="2295"/>
          </a:xfrm>
        </p:grpSpPr>
        <p:grpSp>
          <p:nvGrpSpPr>
            <p:cNvPr id="94238" name="Group 6">
              <a:extLst>
                <a:ext uri="{FF2B5EF4-FFF2-40B4-BE49-F238E27FC236}">
                  <a16:creationId xmlns:a16="http://schemas.microsoft.com/office/drawing/2014/main" id="{61D320C3-2499-5940-B1F2-8FB07FD47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824"/>
              <a:ext cx="438" cy="1251"/>
              <a:chOff x="144" y="1824"/>
              <a:chExt cx="438" cy="1251"/>
            </a:xfrm>
          </p:grpSpPr>
          <p:sp>
            <p:nvSpPr>
              <p:cNvPr id="94248" name="Text Box 7">
                <a:extLst>
                  <a:ext uri="{FF2B5EF4-FFF2-40B4-BE49-F238E27FC236}">
                    <a16:creationId xmlns:a16="http://schemas.microsoft.com/office/drawing/2014/main" id="{2B679849-5F76-864D-A530-E0357046F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4249" name="Text Box 8">
                <a:extLst>
                  <a:ext uri="{FF2B5EF4-FFF2-40B4-BE49-F238E27FC236}">
                    <a16:creationId xmlns:a16="http://schemas.microsoft.com/office/drawing/2014/main" id="{5F86227F-EDD0-8E48-BA5E-EA1D58D2D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4250" name="Text Box 9">
                <a:extLst>
                  <a:ext uri="{FF2B5EF4-FFF2-40B4-BE49-F238E27FC236}">
                    <a16:creationId xmlns:a16="http://schemas.microsoft.com/office/drawing/2014/main" id="{275CF4E5-E54D-F24B-B3B5-7E9733C8C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94251" name="Group 10">
                <a:extLst>
                  <a:ext uri="{FF2B5EF4-FFF2-40B4-BE49-F238E27FC236}">
                    <a16:creationId xmlns:a16="http://schemas.microsoft.com/office/drawing/2014/main" id="{F9128669-1310-7A4F-BE10-245CB7840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" y="1824"/>
                <a:ext cx="270" cy="1001"/>
                <a:chOff x="2312" y="2456"/>
                <a:chExt cx="290" cy="1047"/>
              </a:xfrm>
            </p:grpSpPr>
            <p:sp>
              <p:nvSpPr>
                <p:cNvPr id="94252" name="Text Box 11">
                  <a:extLst>
                    <a:ext uri="{FF2B5EF4-FFF2-40B4-BE49-F238E27FC236}">
                      <a16:creationId xmlns:a16="http://schemas.microsoft.com/office/drawing/2014/main" id="{DC42398F-CE58-4848-871F-9D95DEAFC8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2" y="2456"/>
                  <a:ext cx="290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Times New Roman" panose="02020603050405020304" pitchFamily="18" charset="0"/>
                    </a:rPr>
                    <a:t>{}</a:t>
                  </a:r>
                </a:p>
              </p:txBody>
            </p:sp>
            <p:cxnSp>
              <p:nvCxnSpPr>
                <p:cNvPr id="94253" name="AutoShape 12">
                  <a:extLst>
                    <a:ext uri="{FF2B5EF4-FFF2-40B4-BE49-F238E27FC236}">
                      <a16:creationId xmlns:a16="http://schemas.microsoft.com/office/drawing/2014/main" id="{E4804369-652F-6C49-AB3A-A4289A8255DB}"/>
                    </a:ext>
                  </a:extLst>
                </p:cNvPr>
                <p:cNvCxnSpPr>
                  <a:cxnSpLocks noChangeShapeType="1"/>
                  <a:stCxn id="94252" idx="2"/>
                  <a:endCxn id="94250" idx="0"/>
                </p:cNvCxnSpPr>
                <p:nvPr/>
              </p:nvCxnSpPr>
              <p:spPr bwMode="auto">
                <a:xfrm>
                  <a:off x="2447" y="2706"/>
                  <a:ext cx="0" cy="13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254" name="AutoShape 13">
                  <a:extLst>
                    <a:ext uri="{FF2B5EF4-FFF2-40B4-BE49-F238E27FC236}">
                      <a16:creationId xmlns:a16="http://schemas.microsoft.com/office/drawing/2014/main" id="{4967A318-78A3-5D4E-980B-C6F0EFA47275}"/>
                    </a:ext>
                  </a:extLst>
                </p:cNvPr>
                <p:cNvCxnSpPr>
                  <a:cxnSpLocks noChangeShapeType="1"/>
                  <a:stCxn id="94250" idx="2"/>
                  <a:endCxn id="94248" idx="0"/>
                </p:cNvCxnSpPr>
                <p:nvPr/>
              </p:nvCxnSpPr>
              <p:spPr bwMode="auto">
                <a:xfrm>
                  <a:off x="2447" y="3090"/>
                  <a:ext cx="0" cy="7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255" name="AutoShape 14">
                  <a:extLst>
                    <a:ext uri="{FF2B5EF4-FFF2-40B4-BE49-F238E27FC236}">
                      <a16:creationId xmlns:a16="http://schemas.microsoft.com/office/drawing/2014/main" id="{9F600DEC-01E3-D74F-BAFA-F561AD936DFE}"/>
                    </a:ext>
                  </a:extLst>
                </p:cNvPr>
                <p:cNvCxnSpPr>
                  <a:cxnSpLocks noChangeShapeType="1"/>
                  <a:stCxn id="94248" idx="2"/>
                  <a:endCxn id="94249" idx="0"/>
                </p:cNvCxnSpPr>
                <p:nvPr/>
              </p:nvCxnSpPr>
              <p:spPr bwMode="auto">
                <a:xfrm>
                  <a:off x="2447" y="3417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4239" name="Group 15">
              <a:extLst>
                <a:ext uri="{FF2B5EF4-FFF2-40B4-BE49-F238E27FC236}">
                  <a16:creationId xmlns:a16="http://schemas.microsoft.com/office/drawing/2014/main" id="{FE35FB54-A319-A54F-808F-9CC6B6083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0"/>
              <a:ext cx="1341" cy="999"/>
              <a:chOff x="0" y="3120"/>
              <a:chExt cx="1341" cy="999"/>
            </a:xfrm>
          </p:grpSpPr>
          <p:sp>
            <p:nvSpPr>
              <p:cNvPr id="94240" name="Line 16">
                <a:extLst>
                  <a:ext uri="{FF2B5EF4-FFF2-40B4-BE49-F238E27FC236}">
                    <a16:creationId xmlns:a16="http://schemas.microsoft.com/office/drawing/2014/main" id="{09AD6239-81B8-EC48-91E8-B687C3E33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1" name="Line 17">
                <a:extLst>
                  <a:ext uri="{FF2B5EF4-FFF2-40B4-BE49-F238E27FC236}">
                    <a16:creationId xmlns:a16="http://schemas.microsoft.com/office/drawing/2014/main" id="{B50F2A0D-9FE3-B340-9A46-E93FE437C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2" name="Text Box 18">
                <a:extLst>
                  <a:ext uri="{FF2B5EF4-FFF2-40B4-BE49-F238E27FC236}">
                    <a16:creationId xmlns:a16="http://schemas.microsoft.com/office/drawing/2014/main" id="{9AE9BB55-4095-584B-9C73-109F0EB31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b</a:t>
                </a:r>
                <a:r>
                  <a:rPr lang="en-US" altLang="en-US" sz="1800" i="1" baseline="-25000"/>
                  <a:t>1</a:t>
                </a:r>
                <a:r>
                  <a:rPr lang="en-US" altLang="en-US" sz="1800" i="1"/>
                  <a:t>:m</a:t>
                </a:r>
                <a:r>
                  <a:rPr lang="en-US" altLang="en-US" sz="1800" i="1" baseline="-25000"/>
                  <a:t>1</a:t>
                </a:r>
              </a:p>
            </p:txBody>
          </p:sp>
          <p:sp>
            <p:nvSpPr>
              <p:cNvPr id="94243" name="Text Box 19">
                <a:extLst>
                  <a:ext uri="{FF2B5EF4-FFF2-40B4-BE49-F238E27FC236}">
                    <a16:creationId xmlns:a16="http://schemas.microsoft.com/office/drawing/2014/main" id="{9E3681EA-D569-9F4F-97D0-79E424A9F2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1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1</a:t>
                </a:r>
              </a:p>
            </p:txBody>
          </p:sp>
          <p:sp>
            <p:nvSpPr>
              <p:cNvPr id="94244" name="Line 20">
                <a:extLst>
                  <a:ext uri="{FF2B5EF4-FFF2-40B4-BE49-F238E27FC236}">
                    <a16:creationId xmlns:a16="http://schemas.microsoft.com/office/drawing/2014/main" id="{BB701FB2-210B-CE44-B52D-8A0E0713D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5" name="Line 21">
                <a:extLst>
                  <a:ext uri="{FF2B5EF4-FFF2-40B4-BE49-F238E27FC236}">
                    <a16:creationId xmlns:a16="http://schemas.microsoft.com/office/drawing/2014/main" id="{A793E133-CC49-0D4E-AAC0-266BA691D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6" name="Rectangle 22">
                <a:extLst>
                  <a:ext uri="{FF2B5EF4-FFF2-40B4-BE49-F238E27FC236}">
                    <a16:creationId xmlns:a16="http://schemas.microsoft.com/office/drawing/2014/main" id="{AC92AD32-F72A-184B-B0A6-51ACDFCA0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2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94247" name="Rectangle 23">
                <a:extLst>
                  <a:ext uri="{FF2B5EF4-FFF2-40B4-BE49-F238E27FC236}">
                    <a16:creationId xmlns:a16="http://schemas.microsoft.com/office/drawing/2014/main" id="{91C15A6D-6EF7-EC4B-A656-601D351F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3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3</a:t>
                </a:r>
              </a:p>
            </p:txBody>
          </p:sp>
        </p:grpSp>
      </p:grpSp>
      <p:grpSp>
        <p:nvGrpSpPr>
          <p:cNvPr id="94214" name="Group 24">
            <a:extLst>
              <a:ext uri="{FF2B5EF4-FFF2-40B4-BE49-F238E27FC236}">
                <a16:creationId xmlns:a16="http://schemas.microsoft.com/office/drawing/2014/main" id="{DD5A3031-174B-9345-A276-3ED88A6461A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572000"/>
            <a:ext cx="2128838" cy="2043113"/>
            <a:chOff x="2304" y="2880"/>
            <a:chExt cx="1341" cy="1287"/>
          </a:xfrm>
        </p:grpSpPr>
        <p:grpSp>
          <p:nvGrpSpPr>
            <p:cNvPr id="94228" name="Group 25">
              <a:extLst>
                <a:ext uri="{FF2B5EF4-FFF2-40B4-BE49-F238E27FC236}">
                  <a16:creationId xmlns:a16="http://schemas.microsoft.com/office/drawing/2014/main" id="{98BB7A0C-4947-FF4E-A91B-0D68238B9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68"/>
              <a:ext cx="1341" cy="999"/>
              <a:chOff x="0" y="3120"/>
              <a:chExt cx="1341" cy="999"/>
            </a:xfrm>
          </p:grpSpPr>
          <p:sp>
            <p:nvSpPr>
              <p:cNvPr id="94230" name="Line 26">
                <a:extLst>
                  <a:ext uri="{FF2B5EF4-FFF2-40B4-BE49-F238E27FC236}">
                    <a16:creationId xmlns:a16="http://schemas.microsoft.com/office/drawing/2014/main" id="{C84C85E2-1EED-BA4B-9191-7B188F227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1" name="Line 27">
                <a:extLst>
                  <a:ext uri="{FF2B5EF4-FFF2-40B4-BE49-F238E27FC236}">
                    <a16:creationId xmlns:a16="http://schemas.microsoft.com/office/drawing/2014/main" id="{51AA1EB6-3D7D-DD4A-A1EC-7F3091393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2" name="Text Box 28">
                <a:extLst>
                  <a:ext uri="{FF2B5EF4-FFF2-40B4-BE49-F238E27FC236}">
                    <a16:creationId xmlns:a16="http://schemas.microsoft.com/office/drawing/2014/main" id="{6C7DFA5A-548A-444A-AFFB-A3BA4A542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b</a:t>
                </a:r>
                <a:r>
                  <a:rPr lang="en-US" altLang="en-US" sz="1800" i="1" baseline="-25000"/>
                  <a:t>1</a:t>
                </a:r>
                <a:r>
                  <a:rPr lang="en-US" altLang="en-US" sz="1800" i="1"/>
                  <a:t>:m</a:t>
                </a:r>
                <a:r>
                  <a:rPr lang="en-US" altLang="en-US" sz="1800" i="1" baseline="-25000"/>
                  <a:t>1</a:t>
                </a:r>
              </a:p>
            </p:txBody>
          </p:sp>
          <p:sp>
            <p:nvSpPr>
              <p:cNvPr id="94233" name="Text Box 29">
                <a:extLst>
                  <a:ext uri="{FF2B5EF4-FFF2-40B4-BE49-F238E27FC236}">
                    <a16:creationId xmlns:a16="http://schemas.microsoft.com/office/drawing/2014/main" id="{E423D865-1AC4-CF4F-8308-63081F8CE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1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1</a:t>
                </a:r>
              </a:p>
            </p:txBody>
          </p:sp>
          <p:sp>
            <p:nvSpPr>
              <p:cNvPr id="94234" name="Line 30">
                <a:extLst>
                  <a:ext uri="{FF2B5EF4-FFF2-40B4-BE49-F238E27FC236}">
                    <a16:creationId xmlns:a16="http://schemas.microsoft.com/office/drawing/2014/main" id="{17A88CA8-5018-7A40-A05E-8B412D808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5" name="Line 31">
                <a:extLst>
                  <a:ext uri="{FF2B5EF4-FFF2-40B4-BE49-F238E27FC236}">
                    <a16:creationId xmlns:a16="http://schemas.microsoft.com/office/drawing/2014/main" id="{6CCA7B69-4097-204E-8A0A-B8B5613D2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6" name="Rectangle 32">
                <a:extLst>
                  <a:ext uri="{FF2B5EF4-FFF2-40B4-BE49-F238E27FC236}">
                    <a16:creationId xmlns:a16="http://schemas.microsoft.com/office/drawing/2014/main" id="{9B933C0E-B39B-674D-AC68-7AF990291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2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94237" name="Rectangle 33">
                <a:extLst>
                  <a:ext uri="{FF2B5EF4-FFF2-40B4-BE49-F238E27FC236}">
                    <a16:creationId xmlns:a16="http://schemas.microsoft.com/office/drawing/2014/main" id="{9461DC77-38CC-2248-81B0-1203531E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/>
                  <a:t>C</a:t>
                </a:r>
                <a:r>
                  <a:rPr lang="en-US" altLang="en-US" sz="1800" i="1" baseline="-25000"/>
                  <a:t>3</a:t>
                </a:r>
                <a:r>
                  <a:rPr lang="en-US" altLang="en-US" sz="1800" i="1"/>
                  <a:t>:k</a:t>
                </a:r>
                <a:r>
                  <a:rPr lang="en-US" altLang="en-US" sz="1800" i="1" baseline="-25000"/>
                  <a:t>3</a:t>
                </a:r>
              </a:p>
            </p:txBody>
          </p:sp>
        </p:grpSp>
        <p:sp>
          <p:nvSpPr>
            <p:cNvPr id="94229" name="Text Box 34">
              <a:extLst>
                <a:ext uri="{FF2B5EF4-FFF2-40B4-BE49-F238E27FC236}">
                  <a16:creationId xmlns:a16="http://schemas.microsoft.com/office/drawing/2014/main" id="{84CE15A6-02E8-1B43-8658-7E2CFA986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r</a:t>
              </a:r>
              <a:r>
                <a:rPr lang="en-US" altLang="en-US" sz="1800" i="1" baseline="-25000"/>
                <a:t>1</a:t>
              </a:r>
            </a:p>
          </p:txBody>
        </p:sp>
      </p:grpSp>
      <p:sp>
        <p:nvSpPr>
          <p:cNvPr id="94215" name="Rectangle 35">
            <a:extLst>
              <a:ext uri="{FF2B5EF4-FFF2-40B4-BE49-F238E27FC236}">
                <a16:creationId xmlns:a16="http://schemas.microsoft.com/office/drawing/2014/main" id="{F21E7843-976D-E248-B582-D110B999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sym typeface="Wingdings 3" pitchFamily="2" charset="2"/>
              </a:rPr>
              <a:t>+</a:t>
            </a:r>
          </a:p>
        </p:txBody>
      </p:sp>
      <p:grpSp>
        <p:nvGrpSpPr>
          <p:cNvPr id="94216" name="Group 36">
            <a:extLst>
              <a:ext uri="{FF2B5EF4-FFF2-40B4-BE49-F238E27FC236}">
                <a16:creationId xmlns:a16="http://schemas.microsoft.com/office/drawing/2014/main" id="{0B0F2565-7577-0C4E-84AA-90088BA4157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1609725" cy="1985963"/>
            <a:chOff x="2112" y="2928"/>
            <a:chExt cx="1014" cy="1251"/>
          </a:xfrm>
        </p:grpSpPr>
        <p:grpSp>
          <p:nvGrpSpPr>
            <p:cNvPr id="94217" name="Group 37">
              <a:extLst>
                <a:ext uri="{FF2B5EF4-FFF2-40B4-BE49-F238E27FC236}">
                  <a16:creationId xmlns:a16="http://schemas.microsoft.com/office/drawing/2014/main" id="{3B99647A-3306-4D42-AE3E-8B3A5E4E4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928"/>
              <a:ext cx="438" cy="1251"/>
              <a:chOff x="144" y="1824"/>
              <a:chExt cx="438" cy="1251"/>
            </a:xfrm>
          </p:grpSpPr>
          <p:sp>
            <p:nvSpPr>
              <p:cNvPr id="94220" name="Text Box 38">
                <a:extLst>
                  <a:ext uri="{FF2B5EF4-FFF2-40B4-BE49-F238E27FC236}">
                    <a16:creationId xmlns:a16="http://schemas.microsoft.com/office/drawing/2014/main" id="{78276B61-4170-3A42-93B4-F39F791F5F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4221" name="Text Box 39">
                <a:extLst>
                  <a:ext uri="{FF2B5EF4-FFF2-40B4-BE49-F238E27FC236}">
                    <a16:creationId xmlns:a16="http://schemas.microsoft.com/office/drawing/2014/main" id="{21D75596-86DE-154E-820F-B0BA3BE17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4222" name="Text Box 40">
                <a:extLst>
                  <a:ext uri="{FF2B5EF4-FFF2-40B4-BE49-F238E27FC236}">
                    <a16:creationId xmlns:a16="http://schemas.microsoft.com/office/drawing/2014/main" id="{8DE58CE6-33F4-C147-9A85-2F2CD1A784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000" i="1">
                    <a:latin typeface="Times New Roman" panose="02020603050405020304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94223" name="Group 41">
                <a:extLst>
                  <a:ext uri="{FF2B5EF4-FFF2-40B4-BE49-F238E27FC236}">
                    <a16:creationId xmlns:a16="http://schemas.microsoft.com/office/drawing/2014/main" id="{EEBA2B05-1F92-B742-BC13-41DF1FF62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" y="1824"/>
                <a:ext cx="270" cy="1001"/>
                <a:chOff x="2312" y="2456"/>
                <a:chExt cx="290" cy="1047"/>
              </a:xfrm>
            </p:grpSpPr>
            <p:sp>
              <p:nvSpPr>
                <p:cNvPr id="94224" name="Text Box 42">
                  <a:extLst>
                    <a:ext uri="{FF2B5EF4-FFF2-40B4-BE49-F238E27FC236}">
                      <a16:creationId xmlns:a16="http://schemas.microsoft.com/office/drawing/2014/main" id="{31201179-37A2-934E-841F-A2CBA178FB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2" y="2456"/>
                  <a:ext cx="290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Times New Roman" panose="02020603050405020304" pitchFamily="18" charset="0"/>
                    </a:rPr>
                    <a:t>{}</a:t>
                  </a:r>
                </a:p>
              </p:txBody>
            </p:sp>
            <p:cxnSp>
              <p:nvCxnSpPr>
                <p:cNvPr id="94225" name="AutoShape 43">
                  <a:extLst>
                    <a:ext uri="{FF2B5EF4-FFF2-40B4-BE49-F238E27FC236}">
                      <a16:creationId xmlns:a16="http://schemas.microsoft.com/office/drawing/2014/main" id="{DFEE5E44-F9EE-DD41-AE4A-3F92B150FF5D}"/>
                    </a:ext>
                  </a:extLst>
                </p:cNvPr>
                <p:cNvCxnSpPr>
                  <a:cxnSpLocks noChangeShapeType="1"/>
                  <a:stCxn id="94224" idx="2"/>
                  <a:endCxn id="94222" idx="0"/>
                </p:cNvCxnSpPr>
                <p:nvPr/>
              </p:nvCxnSpPr>
              <p:spPr bwMode="auto">
                <a:xfrm>
                  <a:off x="2447" y="2706"/>
                  <a:ext cx="0" cy="13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226" name="AutoShape 44">
                  <a:extLst>
                    <a:ext uri="{FF2B5EF4-FFF2-40B4-BE49-F238E27FC236}">
                      <a16:creationId xmlns:a16="http://schemas.microsoft.com/office/drawing/2014/main" id="{A42FB83C-D481-B444-BA64-850DFF04AC55}"/>
                    </a:ext>
                  </a:extLst>
                </p:cNvPr>
                <p:cNvCxnSpPr>
                  <a:cxnSpLocks noChangeShapeType="1"/>
                  <a:stCxn id="94222" idx="2"/>
                  <a:endCxn id="94220" idx="0"/>
                </p:cNvCxnSpPr>
                <p:nvPr/>
              </p:nvCxnSpPr>
              <p:spPr bwMode="auto">
                <a:xfrm>
                  <a:off x="2447" y="3090"/>
                  <a:ext cx="0" cy="7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227" name="AutoShape 45">
                  <a:extLst>
                    <a:ext uri="{FF2B5EF4-FFF2-40B4-BE49-F238E27FC236}">
                      <a16:creationId xmlns:a16="http://schemas.microsoft.com/office/drawing/2014/main" id="{B9988163-5E97-A146-9E54-5C8F299E7F8E}"/>
                    </a:ext>
                  </a:extLst>
                </p:cNvPr>
                <p:cNvCxnSpPr>
                  <a:cxnSpLocks noChangeShapeType="1"/>
                  <a:stCxn id="94220" idx="2"/>
                  <a:endCxn id="94221" idx="0"/>
                </p:cNvCxnSpPr>
                <p:nvPr/>
              </p:nvCxnSpPr>
              <p:spPr bwMode="auto">
                <a:xfrm>
                  <a:off x="2447" y="3417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4218" name="Text Box 46">
              <a:extLst>
                <a:ext uri="{FF2B5EF4-FFF2-40B4-BE49-F238E27FC236}">
                  <a16:creationId xmlns:a16="http://schemas.microsoft.com/office/drawing/2014/main" id="{70C7BC15-569E-D74E-85D0-261B91890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408"/>
              <a:ext cx="2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/>
                <a:t>r</a:t>
              </a:r>
              <a:r>
                <a:rPr lang="en-US" altLang="en-US" sz="2000" i="1" baseline="-25000"/>
                <a:t>1</a:t>
              </a:r>
            </a:p>
          </p:txBody>
        </p:sp>
        <p:sp>
          <p:nvSpPr>
            <p:cNvPr id="94219" name="Rectangle 47">
              <a:extLst>
                <a:ext uri="{FF2B5EF4-FFF2-40B4-BE49-F238E27FC236}">
                  <a16:creationId xmlns:a16="http://schemas.microsoft.com/office/drawing/2014/main" id="{96D25849-3C68-074D-9F06-A395BC46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408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sym typeface="Wingdings 3" pitchFamily="2" charset="2"/>
                </a:rPr>
                <a:t>=</a:t>
              </a:r>
            </a:p>
          </p:txBody>
        </p:sp>
      </p:grpSp>
    </p:spTree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5">
            <a:extLst>
              <a:ext uri="{FF2B5EF4-FFF2-40B4-BE49-F238E27FC236}">
                <a16:creationId xmlns:a16="http://schemas.microsoft.com/office/drawing/2014/main" id="{37C0F25A-E1EC-8140-B428-54C3A080E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94B44-838F-3B4F-B645-AFB36F24D47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ADA7995-5DCE-5541-8F10-610031FC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22275"/>
            <a:ext cx="7989887" cy="568325"/>
          </a:xfrm>
        </p:spPr>
        <p:txBody>
          <a:bodyPr/>
          <a:lstStyle/>
          <a:p>
            <a:pPr eaLnBrk="1" hangingPunct="1"/>
            <a:r>
              <a:rPr lang="en-US" altLang="en-US" sz="3200"/>
              <a:t>Benefits of the FP-tree Structure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F07170C-C4B3-1440-AD3B-1E4A295AE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0292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Completeness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Preserve complete information for frequent pattern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Never break a long pattern of any transaction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Compactness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Reduce irrelevant info—infrequent items are gone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Items in frequency descending order: the more frequently occurring, the more likely to be shared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Never be larger than the original database (not count node-links and the </a:t>
            </a:r>
            <a:r>
              <a:rPr lang="en-US" altLang="en-US" sz="2400" i="1"/>
              <a:t>count</a:t>
            </a:r>
            <a:r>
              <a:rPr lang="en-US" altLang="en-US" sz="2400"/>
              <a:t> field)</a:t>
            </a:r>
          </a:p>
        </p:txBody>
      </p:sp>
    </p:spTree>
  </p:cSld>
  <p:clrMapOvr>
    <a:masterClrMapping/>
  </p:clrMapOvr>
  <p:transition spd="med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>
            <a:extLst>
              <a:ext uri="{FF2B5EF4-FFF2-40B4-BE49-F238E27FC236}">
                <a16:creationId xmlns:a16="http://schemas.microsoft.com/office/drawing/2014/main" id="{B315D810-CB2F-5A41-8AB6-71B3CA569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D16DE3-AF7C-1E48-8B9D-B7D94B3F38E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B2B4D1FA-D4B9-8A4B-97DC-7F2E39139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The Frequent Pattern Growth Mining Method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99CA672-2F75-434A-B2CF-8B978B59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283200"/>
          </a:xfrm>
        </p:spPr>
        <p:txBody>
          <a:bodyPr/>
          <a:lstStyle/>
          <a:p>
            <a:pPr eaLnBrk="1" hangingPunct="1"/>
            <a:r>
              <a:rPr lang="en-US" altLang="en-US" sz="2400"/>
              <a:t>Idea: Frequent pattern growth</a:t>
            </a:r>
          </a:p>
          <a:p>
            <a:pPr lvl="1" eaLnBrk="1" hangingPunct="1"/>
            <a:r>
              <a:rPr lang="en-US" altLang="en-US" sz="2400"/>
              <a:t>Recursively grow frequent patterns by pattern and database partition</a:t>
            </a:r>
          </a:p>
          <a:p>
            <a:pPr eaLnBrk="1" hangingPunct="1"/>
            <a:r>
              <a:rPr lang="en-US" altLang="en-US" sz="2400"/>
              <a:t>Method </a:t>
            </a:r>
          </a:p>
          <a:p>
            <a:pPr lvl="1" eaLnBrk="1" hangingPunct="1"/>
            <a:r>
              <a:rPr lang="en-US" altLang="en-US" sz="2400"/>
              <a:t>For each frequent item, construct its conditional pattern-base, and then its conditional FP-tree</a:t>
            </a:r>
          </a:p>
          <a:p>
            <a:pPr lvl="1" eaLnBrk="1" hangingPunct="1"/>
            <a:r>
              <a:rPr lang="en-US" altLang="en-US" sz="2400"/>
              <a:t>Repeat the process on each newly created conditional FP-tree </a:t>
            </a:r>
          </a:p>
          <a:p>
            <a:pPr lvl="1" eaLnBrk="1" hangingPunct="1"/>
            <a:r>
              <a:rPr lang="en-US" altLang="en-US" sz="2400"/>
              <a:t>Until the resulting FP-tree is empty, or it contains only one path—single path will generate all the combinations of its sub-paths, each of which is a frequent pattern</a:t>
            </a:r>
          </a:p>
        </p:txBody>
      </p:sp>
    </p:spTree>
  </p:cSld>
  <p:clrMapOvr>
    <a:masterClrMapping/>
  </p:clrMapOvr>
  <p:transition spd="med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5">
            <a:extLst>
              <a:ext uri="{FF2B5EF4-FFF2-40B4-BE49-F238E27FC236}">
                <a16:creationId xmlns:a16="http://schemas.microsoft.com/office/drawing/2014/main" id="{33130119-CD51-F340-AB3D-AEA633F7B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D2755B-8F3C-2E4F-B2AB-F018A5CBB66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CFA596E-CD6A-9B46-9939-FF912953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601663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Scaling FP-growth by Database Projection</a:t>
            </a:r>
            <a:endParaRPr lang="en-US" altLang="en-US" sz="3200" b="1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D509565-7042-A345-89DC-38641EDCB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What about if FP-tree cannot fit in memory?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DB projection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First partition a database into a set of projected DBs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Then construct and mine FP-tree for each projected DB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solidFill>
                  <a:schemeClr val="hlink"/>
                </a:solidFill>
              </a:rPr>
              <a:t>Parallel projection</a:t>
            </a:r>
            <a:r>
              <a:rPr lang="en-US" altLang="en-US" sz="2000"/>
              <a:t> vs. </a:t>
            </a:r>
            <a:r>
              <a:rPr lang="en-US" altLang="en-US" sz="2000">
                <a:solidFill>
                  <a:schemeClr val="hlink"/>
                </a:solidFill>
              </a:rPr>
              <a:t>partition projection</a:t>
            </a:r>
            <a:r>
              <a:rPr lang="en-US" altLang="en-US" sz="2000"/>
              <a:t>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Parallel projection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Project the DB in parallel for each frequent item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Parallel projection is space costly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All the partitions can be processed in parallel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Partition projection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Partition the DB based on the ordered frequent items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Passing the unprocessed parts to the subsequent partitions</a:t>
            </a:r>
          </a:p>
        </p:txBody>
      </p:sp>
    </p:spTree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5">
            <a:extLst>
              <a:ext uri="{FF2B5EF4-FFF2-40B4-BE49-F238E27FC236}">
                <a16:creationId xmlns:a16="http://schemas.microsoft.com/office/drawing/2014/main" id="{84863D6C-622A-B946-8367-58FCFDEBA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D29A8A-462C-D844-A2A9-A29AE8C0A1A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9F7EF4A7-56C2-844C-B7ED-00E2AD69D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56538" cy="6096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Partition-Based Projection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AC13A69-B983-134C-848E-81A17F566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114800" cy="137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solidFill>
                  <a:schemeClr val="hlink"/>
                </a:solidFill>
              </a:rPr>
              <a:t>Parallel projection </a:t>
            </a:r>
            <a:r>
              <a:rPr lang="en-US" altLang="en-US" sz="2000"/>
              <a:t>needs a lot of disk space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solidFill>
                  <a:schemeClr val="hlink"/>
                </a:solidFill>
              </a:rPr>
              <a:t>Partition projection </a:t>
            </a:r>
            <a:r>
              <a:rPr lang="en-US" altLang="en-US" sz="2000"/>
              <a:t>saves it</a:t>
            </a:r>
          </a:p>
        </p:txBody>
      </p:sp>
      <p:grpSp>
        <p:nvGrpSpPr>
          <p:cNvPr id="102404" name="Group 4">
            <a:extLst>
              <a:ext uri="{FF2B5EF4-FFF2-40B4-BE49-F238E27FC236}">
                <a16:creationId xmlns:a16="http://schemas.microsoft.com/office/drawing/2014/main" id="{DFAFD543-25F9-8644-B3E4-B9FABBA0865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8134350" cy="4641850"/>
            <a:chOff x="480" y="1200"/>
            <a:chExt cx="5124" cy="2924"/>
          </a:xfrm>
        </p:grpSpPr>
        <p:sp>
          <p:nvSpPr>
            <p:cNvPr id="102405" name="Text Box 5">
              <a:extLst>
                <a:ext uri="{FF2B5EF4-FFF2-40B4-BE49-F238E27FC236}">
                  <a16:creationId xmlns:a16="http://schemas.microsoft.com/office/drawing/2014/main" id="{36B5F0AE-EF92-E243-BEC6-560730075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9" y="1200"/>
              <a:ext cx="716" cy="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i="1" u="sng"/>
                <a:t>Tran.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fcamp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fcabm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cbp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fcamp</a:t>
              </a:r>
            </a:p>
          </p:txBody>
        </p:sp>
        <p:sp>
          <p:nvSpPr>
            <p:cNvPr id="102406" name="Text Box 6">
              <a:extLst>
                <a:ext uri="{FF2B5EF4-FFF2-40B4-BE49-F238E27FC236}">
                  <a16:creationId xmlns:a16="http://schemas.microsoft.com/office/drawing/2014/main" id="{619BEE34-31B0-F847-BC2B-DC16C546C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74"/>
              <a:ext cx="861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p-proj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fcam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fcam</a:t>
              </a:r>
            </a:p>
          </p:txBody>
        </p:sp>
        <p:sp>
          <p:nvSpPr>
            <p:cNvPr id="102407" name="Text Box 7">
              <a:extLst>
                <a:ext uri="{FF2B5EF4-FFF2-40B4-BE49-F238E27FC236}">
                  <a16:creationId xmlns:a16="http://schemas.microsoft.com/office/drawing/2014/main" id="{9C0D4B7E-9D8B-BA42-A6FF-E3E10F77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2374"/>
              <a:ext cx="906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fcab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fca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fca</a:t>
              </a:r>
            </a:p>
          </p:txBody>
        </p:sp>
        <p:sp>
          <p:nvSpPr>
            <p:cNvPr id="102408" name="Text Box 8">
              <a:extLst>
                <a:ext uri="{FF2B5EF4-FFF2-40B4-BE49-F238E27FC236}">
                  <a16:creationId xmlns:a16="http://schemas.microsoft.com/office/drawing/2014/main" id="{5BEC08E6-B7C6-FB45-8DB8-FD463089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6" y="2374"/>
              <a:ext cx="861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b-proj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cb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102409" name="Text Box 9">
              <a:extLst>
                <a:ext uri="{FF2B5EF4-FFF2-40B4-BE49-F238E27FC236}">
                  <a16:creationId xmlns:a16="http://schemas.microsoft.com/office/drawing/2014/main" id="{C2B6CFC5-3829-C04D-A357-2927FC34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2374"/>
              <a:ext cx="813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a-proj DB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102410" name="Text Box 10">
              <a:extLst>
                <a:ext uri="{FF2B5EF4-FFF2-40B4-BE49-F238E27FC236}">
                  <a16:creationId xmlns:a16="http://schemas.microsoft.com/office/drawing/2014/main" id="{254CE317-8FDD-A548-A8BE-1B7DF3855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2374"/>
              <a:ext cx="804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c-proj DB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hlink"/>
                  </a:solidFill>
                </a:rPr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102411" name="Text Box 11">
              <a:extLst>
                <a:ext uri="{FF2B5EF4-FFF2-40B4-BE49-F238E27FC236}">
                  <a16:creationId xmlns:a16="http://schemas.microsoft.com/office/drawing/2014/main" id="{A55DFB7C-21FB-E349-A27D-016E280E6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2374"/>
              <a:ext cx="825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f-proj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102412" name="Freeform 12">
              <a:extLst>
                <a:ext uri="{FF2B5EF4-FFF2-40B4-BE49-F238E27FC236}">
                  <a16:creationId xmlns:a16="http://schemas.microsoft.com/office/drawing/2014/main" id="{A840AC48-4609-8D44-9EA1-360E1650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2646"/>
              <a:ext cx="538" cy="180"/>
            </a:xfrm>
            <a:custGeom>
              <a:avLst/>
              <a:gdLst>
                <a:gd name="T0" fmla="*/ 0 w 576"/>
                <a:gd name="T1" fmla="*/ 0 h 240"/>
                <a:gd name="T2" fmla="*/ 111 w 576"/>
                <a:gd name="T3" fmla="*/ 20 h 240"/>
                <a:gd name="T4" fmla="*/ 334 w 576"/>
                <a:gd name="T5" fmla="*/ 24 h 240"/>
                <a:gd name="T6" fmla="*/ 0 60000 65536"/>
                <a:gd name="T7" fmla="*/ 0 60000 65536"/>
                <a:gd name="T8" fmla="*/ 0 60000 65536"/>
                <a:gd name="T9" fmla="*/ 0 w 576"/>
                <a:gd name="T10" fmla="*/ 0 h 240"/>
                <a:gd name="T11" fmla="*/ 576 w 57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40">
                  <a:moveTo>
                    <a:pt x="0" y="0"/>
                  </a:moveTo>
                  <a:cubicBezTo>
                    <a:pt x="48" y="76"/>
                    <a:pt x="96" y="152"/>
                    <a:pt x="192" y="192"/>
                  </a:cubicBezTo>
                  <a:cubicBezTo>
                    <a:pt x="288" y="232"/>
                    <a:pt x="432" y="236"/>
                    <a:pt x="576" y="24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3" name="Freeform 13">
              <a:extLst>
                <a:ext uri="{FF2B5EF4-FFF2-40B4-BE49-F238E27FC236}">
                  <a16:creationId xmlns:a16="http://schemas.microsoft.com/office/drawing/2014/main" id="{F11D8856-4E0A-D743-8FA4-FC10E66B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691"/>
              <a:ext cx="1523" cy="414"/>
            </a:xfrm>
            <a:custGeom>
              <a:avLst/>
              <a:gdLst>
                <a:gd name="T0" fmla="*/ 0 w 1632"/>
                <a:gd name="T1" fmla="*/ 88 h 440"/>
                <a:gd name="T2" fmla="*/ 221 w 1632"/>
                <a:gd name="T3" fmla="*/ 205 h 440"/>
                <a:gd name="T4" fmla="*/ 635 w 1632"/>
                <a:gd name="T5" fmla="*/ 235 h 440"/>
                <a:gd name="T6" fmla="*/ 938 w 1632"/>
                <a:gd name="T7" fmla="*/ 0 h 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440"/>
                <a:gd name="T14" fmla="*/ 1632 w 1632"/>
                <a:gd name="T15" fmla="*/ 440 h 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440">
                  <a:moveTo>
                    <a:pt x="0" y="144"/>
                  </a:moveTo>
                  <a:cubicBezTo>
                    <a:pt x="100" y="220"/>
                    <a:pt x="200" y="296"/>
                    <a:pt x="384" y="336"/>
                  </a:cubicBezTo>
                  <a:cubicBezTo>
                    <a:pt x="568" y="376"/>
                    <a:pt x="896" y="440"/>
                    <a:pt x="1104" y="384"/>
                  </a:cubicBezTo>
                  <a:cubicBezTo>
                    <a:pt x="1312" y="328"/>
                    <a:pt x="1472" y="164"/>
                    <a:pt x="1632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4" name="Freeform 14">
              <a:extLst>
                <a:ext uri="{FF2B5EF4-FFF2-40B4-BE49-F238E27FC236}">
                  <a16:creationId xmlns:a16="http://schemas.microsoft.com/office/drawing/2014/main" id="{345B5B0A-80D7-F24B-8C5C-8521F1A0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646"/>
              <a:ext cx="716" cy="52"/>
            </a:xfrm>
            <a:custGeom>
              <a:avLst/>
              <a:gdLst>
                <a:gd name="T0" fmla="*/ 0 w 672"/>
                <a:gd name="T1" fmla="*/ 0 h 104"/>
                <a:gd name="T2" fmla="*/ 638 w 672"/>
                <a:gd name="T3" fmla="*/ 1 h 104"/>
                <a:gd name="T4" fmla="*/ 1116 w 672"/>
                <a:gd name="T5" fmla="*/ 1 h 104"/>
                <a:gd name="T6" fmla="*/ 0 60000 65536"/>
                <a:gd name="T7" fmla="*/ 0 60000 65536"/>
                <a:gd name="T8" fmla="*/ 0 60000 65536"/>
                <a:gd name="T9" fmla="*/ 0 w 672"/>
                <a:gd name="T10" fmla="*/ 0 h 104"/>
                <a:gd name="T11" fmla="*/ 672 w 67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04">
                  <a:moveTo>
                    <a:pt x="0" y="0"/>
                  </a:moveTo>
                  <a:cubicBezTo>
                    <a:pt x="136" y="44"/>
                    <a:pt x="272" y="88"/>
                    <a:pt x="384" y="96"/>
                  </a:cubicBezTo>
                  <a:cubicBezTo>
                    <a:pt x="496" y="104"/>
                    <a:pt x="584" y="76"/>
                    <a:pt x="672" y="4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5" name="Line 15">
              <a:extLst>
                <a:ext uri="{FF2B5EF4-FFF2-40B4-BE49-F238E27FC236}">
                  <a16:creationId xmlns:a16="http://schemas.microsoft.com/office/drawing/2014/main" id="{7E5CF28B-199C-DC4E-A569-3B01F1048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" y="2149"/>
              <a:ext cx="2149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6" name="Line 16">
              <a:extLst>
                <a:ext uri="{FF2B5EF4-FFF2-40B4-BE49-F238E27FC236}">
                  <a16:creationId xmlns:a16="http://schemas.microsoft.com/office/drawing/2014/main" id="{0C902F5D-7426-F94A-B6FE-836E44517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4" y="2149"/>
              <a:ext cx="1298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7" name="Line 17">
              <a:extLst>
                <a:ext uri="{FF2B5EF4-FFF2-40B4-BE49-F238E27FC236}">
                  <a16:creationId xmlns:a16="http://schemas.microsoft.com/office/drawing/2014/main" id="{CA7B24D4-2D34-AE49-A2E3-216E6F932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2149"/>
              <a:ext cx="403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8" name="Line 18">
              <a:extLst>
                <a:ext uri="{FF2B5EF4-FFF2-40B4-BE49-F238E27FC236}">
                  <a16:creationId xmlns:a16="http://schemas.microsoft.com/office/drawing/2014/main" id="{3CDAD3D3-A962-B149-A786-701304486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448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9" name="Line 19">
              <a:extLst>
                <a:ext uri="{FF2B5EF4-FFF2-40B4-BE49-F238E27FC236}">
                  <a16:creationId xmlns:a16="http://schemas.microsoft.com/office/drawing/2014/main" id="{C616915D-49B9-6343-9B10-59861C46E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1299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0" name="Line 20">
              <a:extLst>
                <a:ext uri="{FF2B5EF4-FFF2-40B4-BE49-F238E27FC236}">
                  <a16:creationId xmlns:a16="http://schemas.microsoft.com/office/drawing/2014/main" id="{666630A7-DA10-F54F-8B09-5DC7E88EF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2194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1" name="Text Box 21">
              <a:extLst>
                <a:ext uri="{FF2B5EF4-FFF2-40B4-BE49-F238E27FC236}">
                  <a16:creationId xmlns:a16="http://schemas.microsoft.com/office/drawing/2014/main" id="{D69130E7-4126-CC48-9A46-97E728778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3368"/>
              <a:ext cx="992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am-proj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fc</a:t>
              </a:r>
            </a:p>
          </p:txBody>
        </p:sp>
        <p:sp>
          <p:nvSpPr>
            <p:cNvPr id="102422" name="Freeform 22">
              <a:extLst>
                <a:ext uri="{FF2B5EF4-FFF2-40B4-BE49-F238E27FC236}">
                  <a16:creationId xmlns:a16="http://schemas.microsoft.com/office/drawing/2014/main" id="{FABB04DD-D4E4-F347-8626-5A024922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3007"/>
              <a:ext cx="538" cy="53"/>
            </a:xfrm>
            <a:custGeom>
              <a:avLst/>
              <a:gdLst>
                <a:gd name="T0" fmla="*/ 0 w 576"/>
                <a:gd name="T1" fmla="*/ 0 h 56"/>
                <a:gd name="T2" fmla="*/ 111 w 576"/>
                <a:gd name="T3" fmla="*/ 31 h 56"/>
                <a:gd name="T4" fmla="*/ 249 w 576"/>
                <a:gd name="T5" fmla="*/ 31 h 56"/>
                <a:gd name="T6" fmla="*/ 334 w 57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6"/>
                <a:gd name="T14" fmla="*/ 576 w 57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6">
                  <a:moveTo>
                    <a:pt x="0" y="0"/>
                  </a:moveTo>
                  <a:cubicBezTo>
                    <a:pt x="60" y="20"/>
                    <a:pt x="120" y="40"/>
                    <a:pt x="192" y="48"/>
                  </a:cubicBezTo>
                  <a:cubicBezTo>
                    <a:pt x="264" y="56"/>
                    <a:pt x="368" y="56"/>
                    <a:pt x="432" y="48"/>
                  </a:cubicBezTo>
                  <a:cubicBezTo>
                    <a:pt x="496" y="40"/>
                    <a:pt x="536" y="20"/>
                    <a:pt x="576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3" name="Line 23">
              <a:extLst>
                <a:ext uri="{FF2B5EF4-FFF2-40B4-BE49-F238E27FC236}">
                  <a16:creationId xmlns:a16="http://schemas.microsoft.com/office/drawing/2014/main" id="{E5B8C613-B52B-2846-A4C0-34CC1DF1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" y="3097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4" name="Freeform 24">
              <a:extLst>
                <a:ext uri="{FF2B5EF4-FFF2-40B4-BE49-F238E27FC236}">
                  <a16:creationId xmlns:a16="http://schemas.microsoft.com/office/drawing/2014/main" id="{A6D4DDD8-C23A-4444-AAF5-8CD5C8F7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3007"/>
              <a:ext cx="761" cy="632"/>
            </a:xfrm>
            <a:custGeom>
              <a:avLst/>
              <a:gdLst>
                <a:gd name="T0" fmla="*/ 507 w 776"/>
                <a:gd name="T1" fmla="*/ 0 h 672"/>
                <a:gd name="T2" fmla="*/ 588 w 776"/>
                <a:gd name="T3" fmla="*/ 118 h 672"/>
                <a:gd name="T4" fmla="*/ 56 w 776"/>
                <a:gd name="T5" fmla="*/ 264 h 672"/>
                <a:gd name="T6" fmla="*/ 260 w 776"/>
                <a:gd name="T7" fmla="*/ 41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5" name="Freeform 25">
              <a:extLst>
                <a:ext uri="{FF2B5EF4-FFF2-40B4-BE49-F238E27FC236}">
                  <a16:creationId xmlns:a16="http://schemas.microsoft.com/office/drawing/2014/main" id="{5B661640-2C95-5149-94F1-594B90F9F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826"/>
              <a:ext cx="761" cy="994"/>
            </a:xfrm>
            <a:custGeom>
              <a:avLst/>
              <a:gdLst>
                <a:gd name="T0" fmla="*/ 507 w 776"/>
                <a:gd name="T1" fmla="*/ 0 h 672"/>
                <a:gd name="T2" fmla="*/ 588 w 776"/>
                <a:gd name="T3" fmla="*/ 4398 h 672"/>
                <a:gd name="T4" fmla="*/ 56 w 776"/>
                <a:gd name="T5" fmla="*/ 9900 h 672"/>
                <a:gd name="T6" fmla="*/ 260 w 776"/>
                <a:gd name="T7" fmla="*/ 15394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6" name="Freeform 26">
              <a:extLst>
                <a:ext uri="{FF2B5EF4-FFF2-40B4-BE49-F238E27FC236}">
                  <a16:creationId xmlns:a16="http://schemas.microsoft.com/office/drawing/2014/main" id="{473FA8D2-AD81-A849-A3F3-BFBFCC9CF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2646"/>
              <a:ext cx="850" cy="1355"/>
            </a:xfrm>
            <a:custGeom>
              <a:avLst/>
              <a:gdLst>
                <a:gd name="T0" fmla="*/ 1226 w 776"/>
                <a:gd name="T1" fmla="*/ 0 h 672"/>
                <a:gd name="T2" fmla="*/ 1427 w 776"/>
                <a:gd name="T3" fmla="*/ 52436 h 672"/>
                <a:gd name="T4" fmla="*/ 134 w 776"/>
                <a:gd name="T5" fmla="*/ 118028 h 672"/>
                <a:gd name="T6" fmla="*/ 631 w 776"/>
                <a:gd name="T7" fmla="*/ 18362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7" name="Text Box 27">
              <a:extLst>
                <a:ext uri="{FF2B5EF4-FFF2-40B4-BE49-F238E27FC236}">
                  <a16:creationId xmlns:a16="http://schemas.microsoft.com/office/drawing/2014/main" id="{72557583-51E3-AA4B-8A41-68F7A5F09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3368"/>
              <a:ext cx="983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 u="sng"/>
                <a:t>cm-proj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102428" name="Line 28">
              <a:extLst>
                <a:ext uri="{FF2B5EF4-FFF2-40B4-BE49-F238E27FC236}">
                  <a16:creationId xmlns:a16="http://schemas.microsoft.com/office/drawing/2014/main" id="{9D41F78C-D093-D649-9BF9-91E389E77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639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9" name="Line 29">
              <a:extLst>
                <a:ext uri="{FF2B5EF4-FFF2-40B4-BE49-F238E27FC236}">
                  <a16:creationId xmlns:a16="http://schemas.microsoft.com/office/drawing/2014/main" id="{BAD8239C-865F-E44B-BD39-2E9B30481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820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0" name="Line 30">
              <a:extLst>
                <a:ext uri="{FF2B5EF4-FFF2-40B4-BE49-F238E27FC236}">
                  <a16:creationId xmlns:a16="http://schemas.microsoft.com/office/drawing/2014/main" id="{BD92624E-0395-5C46-8E1F-916ADC7A5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956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1" name="Line 31">
              <a:extLst>
                <a:ext uri="{FF2B5EF4-FFF2-40B4-BE49-F238E27FC236}">
                  <a16:creationId xmlns:a16="http://schemas.microsoft.com/office/drawing/2014/main" id="{7408DEEF-6B68-2D44-96F1-58BE40451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" y="3097"/>
              <a:ext cx="103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2" name="Text Box 32">
              <a:extLst>
                <a:ext uri="{FF2B5EF4-FFF2-40B4-BE49-F238E27FC236}">
                  <a16:creationId xmlns:a16="http://schemas.microsoft.com/office/drawing/2014/main" id="{8EC2143E-B855-D948-8BEC-893411309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" y="3448"/>
              <a:ext cx="2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…</a:t>
              </a:r>
            </a:p>
          </p:txBody>
        </p:sp>
        <p:sp>
          <p:nvSpPr>
            <p:cNvPr id="102433" name="Freeform 33">
              <a:extLst>
                <a:ext uri="{FF2B5EF4-FFF2-40B4-BE49-F238E27FC236}">
                  <a16:creationId xmlns:a16="http://schemas.microsoft.com/office/drawing/2014/main" id="{4CA5787C-BD9B-AC4C-B2A0-D09DF210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832"/>
              <a:ext cx="1440" cy="101"/>
            </a:xfrm>
            <a:custGeom>
              <a:avLst/>
              <a:gdLst>
                <a:gd name="T0" fmla="*/ 0 w 576"/>
                <a:gd name="T1" fmla="*/ 0 h 56"/>
                <a:gd name="T2" fmla="*/ 292970 w 576"/>
                <a:gd name="T3" fmla="*/ 5396 h 56"/>
                <a:gd name="T4" fmla="*/ 659188 w 576"/>
                <a:gd name="T5" fmla="*/ 5396 h 56"/>
                <a:gd name="T6" fmla="*/ 878908 w 57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6"/>
                <a:gd name="T14" fmla="*/ 576 w 57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6">
                  <a:moveTo>
                    <a:pt x="0" y="0"/>
                  </a:moveTo>
                  <a:cubicBezTo>
                    <a:pt x="60" y="20"/>
                    <a:pt x="120" y="40"/>
                    <a:pt x="192" y="48"/>
                  </a:cubicBezTo>
                  <a:cubicBezTo>
                    <a:pt x="264" y="56"/>
                    <a:pt x="368" y="56"/>
                    <a:pt x="432" y="48"/>
                  </a:cubicBezTo>
                  <a:cubicBezTo>
                    <a:pt x="496" y="40"/>
                    <a:pt x="536" y="20"/>
                    <a:pt x="576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DA7D029-433B-1C41-A549-D6A0B98F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Market Basket Analysis</a:t>
            </a:r>
          </a:p>
        </p:txBody>
      </p:sp>
      <p:pic>
        <p:nvPicPr>
          <p:cNvPr id="24578" name="Content Placeholder 4">
            <a:extLst>
              <a:ext uri="{FF2B5EF4-FFF2-40B4-BE49-F238E27FC236}">
                <a16:creationId xmlns:a16="http://schemas.microsoft.com/office/drawing/2014/main" id="{EE0F8D97-4006-C54E-959A-0C815EA81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1752600"/>
            <a:ext cx="6565900" cy="4305300"/>
          </a:xfrm>
        </p:spPr>
      </p:pic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862724D-AF1C-6946-8508-6675058D2B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50F46-4290-CB4D-BE13-621E55D9F46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</p:spTree>
  </p:cSld>
  <p:clrMapOvr>
    <a:masterClrMapping/>
  </p:clrMapOvr>
  <p:transition spd="med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D8D6D9A7-D603-794F-8711-CBE83458A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229725" cy="609600"/>
          </a:xfrm>
        </p:spPr>
        <p:txBody>
          <a:bodyPr/>
          <a:lstStyle/>
          <a:p>
            <a:r>
              <a:rPr lang="en-US" altLang="en-US"/>
              <a:t>Performance of FPGrowth in Large Datasets</a:t>
            </a: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5AC570A8-7FB6-7340-B1C1-023FD9A813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8975" y="5133975"/>
            <a:ext cx="3657600" cy="609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2400"/>
              <a:t>FP-Growth vs. Apriori</a:t>
            </a: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15BE0EC-6B8C-F440-970D-7770A0CE7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3D0ED4-3927-5B4A-9616-7A58402C4B5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/>
          </a:p>
        </p:txBody>
      </p:sp>
      <p:graphicFrame>
        <p:nvGraphicFramePr>
          <p:cNvPr id="104452" name="Object 4">
            <a:extLst>
              <a:ext uri="{FF2B5EF4-FFF2-40B4-BE49-F238E27FC236}">
                <a16:creationId xmlns:a16="http://schemas.microsoft.com/office/drawing/2014/main" id="{278F6EBE-0808-E14D-938A-E59EBD701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52600"/>
          <a:ext cx="46863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597400" imgH="3289300" progId="Excel.Chart.8">
                  <p:embed/>
                </p:oleObj>
              </mc:Choice>
              <mc:Fallback>
                <p:oleObj name="Chart" r:id="rId2" imgW="4597400" imgH="3289300" progId="Excel.Chart.8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278F6EBE-0808-E14D-938A-E59EBD701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46863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Text Box 4">
            <a:extLst>
              <a:ext uri="{FF2B5EF4-FFF2-40B4-BE49-F238E27FC236}">
                <a16:creationId xmlns:a16="http://schemas.microsoft.com/office/drawing/2014/main" id="{0BB1A8A6-6F30-A949-A8F6-B7367C9D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Data set T25I20D10K</a:t>
            </a:r>
          </a:p>
        </p:txBody>
      </p:sp>
      <p:graphicFrame>
        <p:nvGraphicFramePr>
          <p:cNvPr id="104454" name="Object 6">
            <a:extLst>
              <a:ext uri="{FF2B5EF4-FFF2-40B4-BE49-F238E27FC236}">
                <a16:creationId xmlns:a16="http://schemas.microsoft.com/office/drawing/2014/main" id="{D64FBF84-F517-A54D-BD53-56CAD49E6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25" y="1787525"/>
          <a:ext cx="475932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753100" imgH="3302000" progId="Excel.Chart.8">
                  <p:embed/>
                </p:oleObj>
              </mc:Choice>
              <mc:Fallback>
                <p:oleObj name="Chart" r:id="rId4" imgW="5753100" imgH="3302000" progId="Excel.Chart.8">
                  <p:embed/>
                  <p:pic>
                    <p:nvPicPr>
                      <p:cNvPr id="104454" name="Object 6">
                        <a:extLst>
                          <a:ext uri="{FF2B5EF4-FFF2-40B4-BE49-F238E27FC236}">
                            <a16:creationId xmlns:a16="http://schemas.microsoft.com/office/drawing/2014/main" id="{D64FBF84-F517-A54D-BD53-56CAD49E6C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787525"/>
                        <a:ext cx="4759325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Text Box 4">
            <a:extLst>
              <a:ext uri="{FF2B5EF4-FFF2-40B4-BE49-F238E27FC236}">
                <a16:creationId xmlns:a16="http://schemas.microsoft.com/office/drawing/2014/main" id="{8872FCBD-9A50-104C-89DC-932CCAED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71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Data set T25I20D100K</a:t>
            </a:r>
          </a:p>
        </p:txBody>
      </p:sp>
      <p:sp>
        <p:nvSpPr>
          <p:cNvPr id="104456" name="Content Placeholder 2">
            <a:extLst>
              <a:ext uri="{FF2B5EF4-FFF2-40B4-BE49-F238E27FC236}">
                <a16:creationId xmlns:a16="http://schemas.microsoft.com/office/drawing/2014/main" id="{3C487135-D253-AD40-904B-A204F3BDED37}"/>
              </a:ext>
            </a:extLst>
          </p:cNvPr>
          <p:cNvSpPr txBox="1">
            <a:spLocks/>
          </p:cNvSpPr>
          <p:nvPr/>
        </p:nvSpPr>
        <p:spPr bwMode="auto">
          <a:xfrm>
            <a:off x="4733925" y="5153025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2400"/>
              <a:t>FP-Growth vs. Tree-Projection</a:t>
            </a:r>
          </a:p>
        </p:txBody>
      </p:sp>
    </p:spTree>
  </p:cSld>
  <p:clrMapOvr>
    <a:masterClrMapping/>
  </p:clrMapOvr>
  <p:transition spd="med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>
            <a:extLst>
              <a:ext uri="{FF2B5EF4-FFF2-40B4-BE49-F238E27FC236}">
                <a16:creationId xmlns:a16="http://schemas.microsoft.com/office/drawing/2014/main" id="{A13E49CE-EFCF-284F-B315-8DA0173E1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5B4047-EA93-D941-B695-739FBB1BF10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579D4C2-04AC-324F-A4BF-B5E43D6C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2275"/>
            <a:ext cx="9144000" cy="492125"/>
          </a:xfrm>
        </p:spPr>
        <p:txBody>
          <a:bodyPr/>
          <a:lstStyle/>
          <a:p>
            <a:pPr eaLnBrk="1" hangingPunct="1"/>
            <a:r>
              <a:rPr lang="en-US" altLang="en-US" sz="3200"/>
              <a:t>Advantages of the Pattern Growth Approach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72D84F0-7BAC-8849-94D2-4C3AEC396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/>
              <a:t>Divide-and-conquer: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Decompose both the mining task and DB according to the frequent patterns obtained so far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Lead to focused search of smaller databases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Other factors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No candidate generation, no candidate test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Compressed database: FP-tree structure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No repeated scan of entire database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Basic ops: counting local freq items and building sub FP-tree, no pattern search and matching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A good open-source implementation and refinement of FPGrowth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FPGrowth+ (Grahne and J. Zhu, FIMI'03)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</p:txBody>
      </p:sp>
    </p:spTree>
  </p:cSld>
  <p:clrMapOvr>
    <a:masterClrMapping/>
  </p:clrMapOvr>
  <p:transition spd="med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5">
            <a:extLst>
              <a:ext uri="{FF2B5EF4-FFF2-40B4-BE49-F238E27FC236}">
                <a16:creationId xmlns:a16="http://schemas.microsoft.com/office/drawing/2014/main" id="{2DC95510-8288-474E-A28E-1D2336616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9F0D18-E776-964A-9641-F7148D83979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040175E3-421E-C943-96F9-0943E07BE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81000"/>
            <a:ext cx="7845425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Further Improvements of Mining Methods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805094E-4A4B-FC44-8E4B-B59451164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AFOPT (Liu, et al. @ KDD’03)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 “push-right” method for mining condensed frequent pattern (CFP) tree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Carpenter (Pan, et al. @ KDD’03)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Mine data sets with small rows but numerous columns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Construct a row-enumeration tree for efficient mining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FPgrowth+ (Grahne and Zhu, FIMI’03)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Efficiently Using Prefix-Trees in Mining Frequent Itemsets, Proc. ICDM'03 Int. Workshop on Frequent Itemset Mining Implementations (FIMI'03),  Melbourne, FL, Nov. 2003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TD-Close (Liu, et al, SDM’06)</a:t>
            </a:r>
          </a:p>
        </p:txBody>
      </p:sp>
    </p:spTree>
  </p:cSld>
  <p:clrMapOvr>
    <a:masterClrMapping/>
  </p:clrMapOvr>
  <p:transition spd="med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5">
            <a:extLst>
              <a:ext uri="{FF2B5EF4-FFF2-40B4-BE49-F238E27FC236}">
                <a16:creationId xmlns:a16="http://schemas.microsoft.com/office/drawing/2014/main" id="{D672B3B5-E571-C544-983D-703AB9F5C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2082FB-F49F-8941-9C6F-E830C44E027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F840E605-4EAE-3E45-A034-2B8BF0E8C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683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Extension of Pattern Growth Mining Methodology 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D73FD3C-B417-9E46-904C-3133A73A9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000"/>
              <a:t>Mining closed frequent itemsets and max-patterns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CLOSET (DMKD’00), FPclose, and FPMax (Grahne &amp; Zhu, Fimi’03)</a:t>
            </a:r>
          </a:p>
          <a:p>
            <a:pPr eaLnBrk="1" hangingPunct="1"/>
            <a:r>
              <a:rPr lang="en-US" altLang="en-US" sz="2000"/>
              <a:t>Mining sequential patterns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PrefixSpan (ICDE’01), CloSpan (SDM’03), BIDE (ICDE’04)</a:t>
            </a:r>
          </a:p>
          <a:p>
            <a:pPr eaLnBrk="1" hangingPunct="1"/>
            <a:r>
              <a:rPr lang="en-US" altLang="en-US" sz="2000"/>
              <a:t>Mining graph patterns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gSpan (ICDM’02), CloseGraph (KDD’03)</a:t>
            </a:r>
          </a:p>
          <a:p>
            <a:pPr eaLnBrk="1" hangingPunct="1"/>
            <a:r>
              <a:rPr lang="en-US" altLang="en-US" sz="2000"/>
              <a:t>Constraint-based mining of frequent patterns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Convertible constraints (ICDE’01), gPrune (PAKDD’03)</a:t>
            </a:r>
          </a:p>
          <a:p>
            <a:pPr eaLnBrk="1" hangingPunct="1"/>
            <a:r>
              <a:rPr lang="en-US" altLang="en-US" sz="2000"/>
              <a:t>Computing iceberg data cubes with complex measures 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H-tree, H-cubing, and Star-cubing (SIGMOD’01, VLDB’03)</a:t>
            </a:r>
          </a:p>
          <a:p>
            <a:pPr eaLnBrk="1" hangingPunct="1"/>
            <a:r>
              <a:rPr lang="en-US" altLang="en-US" sz="2000"/>
              <a:t>Pattern-growth-based Clustering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MaPle (Pei, et al., ICDM’03) </a:t>
            </a:r>
          </a:p>
          <a:p>
            <a:pPr eaLnBrk="1" hangingPunct="1"/>
            <a:r>
              <a:rPr lang="en-US" altLang="en-US" sz="2000"/>
              <a:t>Pattern-Growth-Based Classification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Mining frequent and discriminative patterns (Cheng, et al, ICDE’07)</a:t>
            </a:r>
          </a:p>
        </p:txBody>
      </p:sp>
    </p:spTree>
  </p:cSld>
  <p:clrMapOvr>
    <a:masterClrMapping/>
  </p:clrMapOvr>
  <p:transition spd="med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5">
            <a:extLst>
              <a:ext uri="{FF2B5EF4-FFF2-40B4-BE49-F238E27FC236}">
                <a16:creationId xmlns:a16="http://schemas.microsoft.com/office/drawing/2014/main" id="{54E24E22-10F3-534F-AA46-FD6FF3AB5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EB63A6-DD82-E046-AC4C-A52BC6288BE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0E8DA896-02C2-594F-9017-C903EF374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Scalable Frequent Itemset Mining Methods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95EE48A-911B-F44A-8717-809F39FB2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/>
              <a:t>Apriori: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Improving the Efficiency of Apriori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FPGrowth: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Mining Close Frequent Patterns and Maxpatterns</a:t>
            </a: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FD19D87E-C614-BC4E-B943-677D932CB87F}"/>
              </a:ext>
            </a:extLst>
          </p:cNvPr>
          <p:cNvSpPr>
            <a:spLocks noChangeArrowheads="1"/>
          </p:cNvSpPr>
          <p:nvPr/>
        </p:nvSpPr>
        <p:spPr bwMode="auto">
          <a:xfrm rot="1206592">
            <a:off x="8001000" y="51054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5">
            <a:extLst>
              <a:ext uri="{FF2B5EF4-FFF2-40B4-BE49-F238E27FC236}">
                <a16:creationId xmlns:a16="http://schemas.microsoft.com/office/drawing/2014/main" id="{D665195D-32DA-A14E-9DBA-537D012B5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4A1F3-FFD3-4541-94FB-FD879B52FDE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739ADAA9-2613-6649-AE25-5A1D39293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/>
              <a:t>ECLAT: Mining by Exploring Vertical Data Format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3467B61-F77F-4B47-B4E2-C1F5A1777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/>
              <a:t>Vertical format</a:t>
            </a:r>
            <a:r>
              <a:rPr lang="en-US" altLang="en-US" sz="2000"/>
              <a:t>: t(AB) = {T</a:t>
            </a:r>
            <a:r>
              <a:rPr lang="en-US" altLang="en-US" sz="2000" baseline="-25000"/>
              <a:t>11</a:t>
            </a:r>
            <a:r>
              <a:rPr lang="en-US" altLang="en-US" sz="2000"/>
              <a:t>, T</a:t>
            </a:r>
            <a:r>
              <a:rPr lang="en-US" altLang="en-US" sz="2000" baseline="-25000"/>
              <a:t>25</a:t>
            </a:r>
            <a:r>
              <a:rPr lang="en-US" altLang="en-US" sz="2000"/>
              <a:t>, …}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tid-list: list of trans.-ids containing an itemset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Deriving frequent patterns based on vertical intersections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t(X) = t(Y): X and Y always happen together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t(X) </a:t>
            </a:r>
            <a:r>
              <a:rPr lang="en-US" altLang="en-US" sz="2000">
                <a:sym typeface="Symbol" pitchFamily="2" charset="2"/>
              </a:rPr>
              <a:t> t(Y): transaction having X always has 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ym typeface="Symbol" pitchFamily="2" charset="2"/>
              </a:rPr>
              <a:t>Using </a:t>
            </a:r>
            <a:r>
              <a:rPr lang="en-US" altLang="en-US" sz="2000">
                <a:solidFill>
                  <a:schemeClr val="hlink"/>
                </a:solidFill>
                <a:sym typeface="Symbol" pitchFamily="2" charset="2"/>
              </a:rPr>
              <a:t>diffset</a:t>
            </a:r>
            <a:r>
              <a:rPr lang="en-US" altLang="en-US" sz="2000">
                <a:sym typeface="Symbol" pitchFamily="2" charset="2"/>
              </a:rPr>
              <a:t> 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sym typeface="Symbol" pitchFamily="2" charset="2"/>
              </a:rPr>
              <a:t>Only keep track of differences of tids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sym typeface="Symbol" pitchFamily="2" charset="2"/>
              </a:rPr>
              <a:t>t(X) = {T</a:t>
            </a:r>
            <a:r>
              <a:rPr lang="en-US" altLang="en-US" sz="2000" baseline="-25000">
                <a:sym typeface="Symbol" pitchFamily="2" charset="2"/>
              </a:rPr>
              <a:t>1</a:t>
            </a:r>
            <a:r>
              <a:rPr lang="en-US" altLang="en-US" sz="2000">
                <a:sym typeface="Symbol" pitchFamily="2" charset="2"/>
              </a:rPr>
              <a:t>, T</a:t>
            </a:r>
            <a:r>
              <a:rPr lang="en-US" altLang="en-US" sz="2000" baseline="-25000">
                <a:sym typeface="Symbol" pitchFamily="2" charset="2"/>
              </a:rPr>
              <a:t>2</a:t>
            </a:r>
            <a:r>
              <a:rPr lang="en-US" altLang="en-US" sz="2000">
                <a:sym typeface="Symbol" pitchFamily="2" charset="2"/>
              </a:rPr>
              <a:t>, T</a:t>
            </a:r>
            <a:r>
              <a:rPr lang="en-US" altLang="en-US" sz="2000" baseline="-25000">
                <a:sym typeface="Symbol" pitchFamily="2" charset="2"/>
              </a:rPr>
              <a:t>3</a:t>
            </a:r>
            <a:r>
              <a:rPr lang="en-US" altLang="en-US" sz="2000">
                <a:sym typeface="Symbol" pitchFamily="2" charset="2"/>
              </a:rPr>
              <a:t>},  t(XY) = {T</a:t>
            </a:r>
            <a:r>
              <a:rPr lang="en-US" altLang="en-US" sz="2000" baseline="-25000">
                <a:sym typeface="Symbol" pitchFamily="2" charset="2"/>
              </a:rPr>
              <a:t>1</a:t>
            </a:r>
            <a:r>
              <a:rPr lang="en-US" altLang="en-US" sz="2000">
                <a:sym typeface="Symbol" pitchFamily="2" charset="2"/>
              </a:rPr>
              <a:t>, T</a:t>
            </a:r>
            <a:r>
              <a:rPr lang="en-US" altLang="en-US" sz="2000" baseline="-25000">
                <a:sym typeface="Symbol" pitchFamily="2" charset="2"/>
              </a:rPr>
              <a:t>3</a:t>
            </a:r>
            <a:r>
              <a:rPr lang="en-US" altLang="en-US" sz="2000">
                <a:sym typeface="Symbol" pitchFamily="2" charset="2"/>
              </a:rPr>
              <a:t>}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sym typeface="Symbol" pitchFamily="2" charset="2"/>
              </a:rPr>
              <a:t>Diffset (XY, X) = {T</a:t>
            </a:r>
            <a:r>
              <a:rPr lang="en-US" altLang="en-US" sz="2000" baseline="-25000">
                <a:sym typeface="Symbol" pitchFamily="2" charset="2"/>
              </a:rPr>
              <a:t>2</a:t>
            </a:r>
            <a:r>
              <a:rPr lang="en-US" altLang="en-US" sz="2000">
                <a:sym typeface="Symbol" pitchFamily="2" charset="2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Eclat  (Zaki et al. @KDD’97)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Mining Closed patterns using vertical format:  CHARM (Zaki &amp; Hsiao@SDM’02)</a:t>
            </a:r>
          </a:p>
        </p:txBody>
      </p:sp>
    </p:spTree>
  </p:cSld>
  <p:clrMapOvr>
    <a:masterClrMapping/>
  </p:clrMapOvr>
  <p:transition spd="med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5">
            <a:extLst>
              <a:ext uri="{FF2B5EF4-FFF2-40B4-BE49-F238E27FC236}">
                <a16:creationId xmlns:a16="http://schemas.microsoft.com/office/drawing/2014/main" id="{62740FE3-C2BF-C841-BC21-17510E909122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8E6524-43A3-9D46-865D-FD7350AD927C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2D8CB9E0-3DEA-1141-87AD-79E2154CBB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Scalable Frequent Itemset Mining Methods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B816D33-2562-3D41-9E2D-96EBED807D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/>
              <a:t>Apriori: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Improving the Efficiency of Apriori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FPGrowth: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/>
              <a:t>Mining Close Frequent Patterns and Maxpatterns</a:t>
            </a:r>
          </a:p>
        </p:txBody>
      </p:sp>
      <p:sp>
        <p:nvSpPr>
          <p:cNvPr id="115716" name="AutoShape 4">
            <a:extLst>
              <a:ext uri="{FF2B5EF4-FFF2-40B4-BE49-F238E27FC236}">
                <a16:creationId xmlns:a16="http://schemas.microsoft.com/office/drawing/2014/main" id="{168A6647-7DAE-754B-906B-F0C91FA35131}"/>
              </a:ext>
            </a:extLst>
          </p:cNvPr>
          <p:cNvSpPr>
            <a:spLocks noChangeArrowheads="1"/>
          </p:cNvSpPr>
          <p:nvPr/>
        </p:nvSpPr>
        <p:spPr bwMode="auto">
          <a:xfrm rot="1206592">
            <a:off x="7772400" y="60960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1AB1661F-2720-914A-AA1D-47C52E798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altLang="en-US" sz="3200"/>
              <a:t>Mining Frequent Closed Patterns: CLOSET</a:t>
            </a:r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58E0E747-BEBB-EB4F-A5AB-D1B33AD72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26488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/>
              <a:t>Flist: list of all frequent items in support ascending order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Flist: d-a-f-e-c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Divide search space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Patterns having d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Patterns having d but no a, etc.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Find frequent closed pattern recursively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Every transaction having d also has </a:t>
            </a:r>
            <a:r>
              <a:rPr lang="en-US" altLang="en-US" sz="2400" i="1"/>
              <a:t>cfa</a:t>
            </a:r>
            <a:r>
              <a:rPr lang="en-US" altLang="en-US" sz="2400"/>
              <a:t> </a:t>
            </a: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 i="1">
                <a:sym typeface="Wingdings" pitchFamily="2" charset="2"/>
              </a:rPr>
              <a:t>cfad</a:t>
            </a:r>
            <a:r>
              <a:rPr lang="en-US" altLang="en-US" sz="2400">
                <a:sym typeface="Wingdings" pitchFamily="2" charset="2"/>
              </a:rPr>
              <a:t> is a frequent closed pattern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J. Pei, J. Han &amp; R. Mao. “CLOSET: An Efficient Algorithm for Mining Frequent Closed Itemsets", DMKD'00.</a:t>
            </a:r>
          </a:p>
        </p:txBody>
      </p:sp>
      <p:graphicFrame>
        <p:nvGraphicFramePr>
          <p:cNvPr id="157700" name="Group 4">
            <a:extLst>
              <a:ext uri="{FF2B5EF4-FFF2-40B4-BE49-F238E27FC236}">
                <a16:creationId xmlns:a16="http://schemas.microsoft.com/office/drawing/2014/main" id="{80FED8ED-65DA-0145-A2FE-B0483A5973C2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2438400"/>
          <a:ext cx="1905000" cy="171926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786" name="Text Box 27">
            <a:extLst>
              <a:ext uri="{FF2B5EF4-FFF2-40B4-BE49-F238E27FC236}">
                <a16:creationId xmlns:a16="http://schemas.microsoft.com/office/drawing/2014/main" id="{A9E4539C-277E-5E40-81D9-44D5BEBE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57400"/>
            <a:ext cx="143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Min_sup=2</a:t>
            </a:r>
          </a:p>
        </p:txBody>
      </p:sp>
    </p:spTree>
  </p:cSld>
  <p:clrMapOvr>
    <a:masterClrMapping/>
  </p:clrMapOvr>
  <p:transition spd="med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2015DC40-757A-BC47-8F06-8233E9DD6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en-US" altLang="en-US" sz="2800">
                <a:solidFill>
                  <a:srgbClr val="000099"/>
                </a:solidFill>
              </a:rPr>
              <a:t>CLOSET+: Mining Closed Itemsets by Pattern-Growth</a:t>
            </a: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9EA00E8A-533C-2A4E-A678-5A5DF3459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130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200"/>
              <a:t>Itemset merging: if Y appears in every occurrence of X, then Y is merged with X</a:t>
            </a:r>
          </a:p>
          <a:p>
            <a:pPr>
              <a:lnSpc>
                <a:spcPct val="120000"/>
              </a:lnSpc>
            </a:pPr>
            <a:r>
              <a:rPr lang="en-US" altLang="en-US" sz="2200"/>
              <a:t>Sub-itemset pruning: if Y </a:t>
            </a:r>
            <a:r>
              <a:rPr lang="he-IL" altLang="en-US" sz="2200"/>
              <a:t>כ</a:t>
            </a:r>
            <a:r>
              <a:rPr lang="en-US" altLang="en-US" sz="2200"/>
              <a:t> X, and sup(X) = sup(Y), X and all of X’s descendants in the set enumeration tree can be pruned</a:t>
            </a:r>
          </a:p>
          <a:p>
            <a:pPr>
              <a:lnSpc>
                <a:spcPct val="120000"/>
              </a:lnSpc>
            </a:pPr>
            <a:r>
              <a:rPr lang="en-US" altLang="en-US" sz="2200"/>
              <a:t>Hybrid tree projection</a:t>
            </a:r>
          </a:p>
          <a:p>
            <a:pPr lvl="1">
              <a:lnSpc>
                <a:spcPct val="120000"/>
              </a:lnSpc>
            </a:pPr>
            <a:r>
              <a:rPr lang="en-US" altLang="en-US" sz="2200"/>
              <a:t>Bottom-up physical tree-projection</a:t>
            </a:r>
          </a:p>
          <a:p>
            <a:pPr lvl="1">
              <a:lnSpc>
                <a:spcPct val="120000"/>
              </a:lnSpc>
            </a:pPr>
            <a:r>
              <a:rPr lang="en-US" altLang="en-US" sz="2200"/>
              <a:t>Top-down pseudo tree-projection</a:t>
            </a:r>
          </a:p>
          <a:p>
            <a:pPr>
              <a:lnSpc>
                <a:spcPct val="120000"/>
              </a:lnSpc>
            </a:pPr>
            <a:r>
              <a:rPr lang="en-US" altLang="en-US" sz="2200"/>
              <a:t>Item skipping: if a local frequent item has the same support in several header tables at different levels, one can prune it from the header table at higher levels</a:t>
            </a:r>
          </a:p>
          <a:p>
            <a:pPr>
              <a:lnSpc>
                <a:spcPct val="120000"/>
              </a:lnSpc>
            </a:pPr>
            <a:r>
              <a:rPr lang="en-US" altLang="en-US" sz="2200"/>
              <a:t>Efficient subset checking</a:t>
            </a:r>
          </a:p>
        </p:txBody>
      </p:sp>
    </p:spTree>
  </p:cSld>
  <p:clrMapOvr>
    <a:masterClrMapping/>
  </p:clrMapOvr>
  <p:transition spd="med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B6666942-CA0D-8F4A-99B8-8DA681807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US" altLang="en-US"/>
              <a:t>MaxMiner: Mining Max-Patterns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4D3CA956-2C51-3545-BE07-C76E80254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97888" cy="518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/>
              <a:t>1</a:t>
            </a:r>
            <a:r>
              <a:rPr lang="en-US" altLang="en-US" sz="2400" baseline="30000"/>
              <a:t>st</a:t>
            </a:r>
            <a:r>
              <a:rPr lang="en-US" altLang="en-US" sz="2400"/>
              <a:t> scan: find frequent items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A, B, C, D, E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scan: find support for 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AB, AC, AD, AE, </a:t>
            </a:r>
            <a:r>
              <a:rPr lang="en-US" altLang="en-US" sz="2400">
                <a:solidFill>
                  <a:schemeClr val="folHlink"/>
                </a:solidFill>
              </a:rPr>
              <a:t>ABCDE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BC, BD, BE, </a:t>
            </a:r>
            <a:r>
              <a:rPr lang="en-US" altLang="en-US" sz="2400">
                <a:solidFill>
                  <a:schemeClr val="folHlink"/>
                </a:solidFill>
              </a:rPr>
              <a:t>BCDE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CD, CE, </a:t>
            </a:r>
            <a:r>
              <a:rPr lang="en-US" altLang="en-US" sz="2400">
                <a:solidFill>
                  <a:schemeClr val="folHlink"/>
                </a:solidFill>
              </a:rPr>
              <a:t>CDE</a:t>
            </a:r>
            <a:r>
              <a:rPr lang="en-US" altLang="en-US" sz="2400"/>
              <a:t>, DE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Since BCDE is a max-pattern, no need to check BCD, BDE, CDE in later scan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R. Bayardo. </a:t>
            </a:r>
            <a:r>
              <a:rPr lang="en-US" altLang="en-US" sz="2400">
                <a:solidFill>
                  <a:schemeClr val="folHlink"/>
                </a:solidFill>
              </a:rPr>
              <a:t>Efficiently mining long patterns from databases</a:t>
            </a:r>
            <a:r>
              <a:rPr lang="en-US" altLang="en-US" sz="2400"/>
              <a:t>. </a:t>
            </a:r>
            <a:r>
              <a:rPr lang="en-US" altLang="en-US" sz="2400" i="1">
                <a:solidFill>
                  <a:schemeClr val="tx2"/>
                </a:solidFill>
              </a:rPr>
              <a:t>SIGMOD’98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81F3EF0A-95E4-E240-86A3-66CC23B0BC4A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1371600"/>
          <a:ext cx="2286000" cy="14636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D, 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D, E,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F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1876" name="Text Box 21">
            <a:extLst>
              <a:ext uri="{FF2B5EF4-FFF2-40B4-BE49-F238E27FC236}">
                <a16:creationId xmlns:a16="http://schemas.microsoft.com/office/drawing/2014/main" id="{BC179C8F-D340-194F-8266-9CE9CA4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81400"/>
            <a:ext cx="2425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Potential max-patterns</a:t>
            </a:r>
          </a:p>
        </p:txBody>
      </p:sp>
      <p:sp>
        <p:nvSpPr>
          <p:cNvPr id="121877" name="Line 22">
            <a:extLst>
              <a:ext uri="{FF2B5EF4-FFF2-40B4-BE49-F238E27FC236}">
                <a16:creationId xmlns:a16="http://schemas.microsoft.com/office/drawing/2014/main" id="{E674E064-65B0-614A-AA41-90D3AC6C76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429000"/>
            <a:ext cx="16764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78" name="Line 23">
            <a:extLst>
              <a:ext uri="{FF2B5EF4-FFF2-40B4-BE49-F238E27FC236}">
                <a16:creationId xmlns:a16="http://schemas.microsoft.com/office/drawing/2014/main" id="{AEFA578F-4770-5C49-A4A3-F2D11F24DC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886200"/>
            <a:ext cx="2362200" cy="762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79" name="Line 24">
            <a:extLst>
              <a:ext uri="{FF2B5EF4-FFF2-40B4-BE49-F238E27FC236}">
                <a16:creationId xmlns:a16="http://schemas.microsoft.com/office/drawing/2014/main" id="{9264ACA9-B963-AA4B-A6A6-6E0F66FA1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114800"/>
            <a:ext cx="2895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A9F66BD2-11F2-6E49-8E32-56492FCE0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8CD362-4699-4249-BE32-AAC0C58D325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04270E5-37D0-FF43-A1EA-EA84F55BC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200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Why Is Freq. Pattern Mining Important?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A687A09-1124-0746-9051-442E121BF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400"/>
              <a:t>Freq. pattern: An intrinsic and important property of datasets </a:t>
            </a:r>
          </a:p>
          <a:p>
            <a:pPr eaLnBrk="1" hangingPunct="1"/>
            <a:r>
              <a:rPr lang="en-US" altLang="en-US" sz="2400"/>
              <a:t>Foundation for many essential data mining tasks</a:t>
            </a:r>
          </a:p>
          <a:p>
            <a:pPr lvl="1" eaLnBrk="1" hangingPunct="1"/>
            <a:r>
              <a:rPr lang="en-US" altLang="en-US" sz="2400" b="1"/>
              <a:t>Association</a:t>
            </a:r>
            <a:r>
              <a:rPr lang="en-US" altLang="en-US" sz="2400"/>
              <a:t>, correlation, and causality analysis</a:t>
            </a:r>
          </a:p>
          <a:p>
            <a:pPr lvl="1" eaLnBrk="1" hangingPunct="1"/>
            <a:r>
              <a:rPr lang="en-US" altLang="en-US" sz="2400"/>
              <a:t>Sequential, structural (e.g., sub-graph) patterns</a:t>
            </a:r>
          </a:p>
          <a:p>
            <a:pPr lvl="1" eaLnBrk="1" hangingPunct="1"/>
            <a:r>
              <a:rPr lang="en-US" altLang="en-US" sz="2400"/>
              <a:t>Pattern analysis in spatiotemporal, multimedia, time-series, and stream data </a:t>
            </a:r>
          </a:p>
          <a:p>
            <a:pPr lvl="1" eaLnBrk="1" hangingPunct="1"/>
            <a:r>
              <a:rPr lang="en-US" altLang="en-US" sz="2400"/>
              <a:t>Classification: discriminative, frequent pattern analysis</a:t>
            </a:r>
          </a:p>
          <a:p>
            <a:pPr lvl="1" eaLnBrk="1" hangingPunct="1"/>
            <a:r>
              <a:rPr lang="en-US" altLang="en-US" sz="2400" b="1"/>
              <a:t>Cluster analysis</a:t>
            </a:r>
            <a:r>
              <a:rPr lang="en-US" altLang="en-US" sz="2400"/>
              <a:t>: frequent pattern-based clustering</a:t>
            </a:r>
          </a:p>
          <a:p>
            <a:pPr lvl="1" eaLnBrk="1" hangingPunct="1"/>
            <a:r>
              <a:rPr lang="en-US" altLang="en-US" sz="2400"/>
              <a:t>Data warehousing: iceberg cube and cube-gradient </a:t>
            </a:r>
          </a:p>
          <a:p>
            <a:pPr lvl="1" eaLnBrk="1" hangingPunct="1"/>
            <a:r>
              <a:rPr lang="en-US" altLang="en-US" sz="2400"/>
              <a:t>Semantic data compression: fascicles</a:t>
            </a:r>
          </a:p>
          <a:p>
            <a:pPr lvl="1" eaLnBrk="1" hangingPunct="1"/>
            <a:r>
              <a:rPr lang="en-US" altLang="en-US" sz="2400"/>
              <a:t>Broad applications</a:t>
            </a:r>
          </a:p>
        </p:txBody>
      </p:sp>
    </p:spTree>
  </p:cSld>
  <p:clrMapOvr>
    <a:masterClrMapping/>
  </p:clrMapOvr>
  <p:transition spd="med"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337FBF71-C9D2-EE4F-A826-EA2C72B03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en-US" sz="3200"/>
              <a:t>CHARM: Mining by Exploring Vertical Data Format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070381B1-5636-9A48-8F6A-B8AF1DA49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Vertical format: t(AB) = {T</a:t>
            </a:r>
            <a:r>
              <a:rPr lang="en-US" altLang="en-US" sz="2400" baseline="-25000"/>
              <a:t>11</a:t>
            </a:r>
            <a:r>
              <a:rPr lang="en-US" altLang="en-US" sz="2400"/>
              <a:t>, T</a:t>
            </a:r>
            <a:r>
              <a:rPr lang="en-US" altLang="en-US" sz="2400" baseline="-25000"/>
              <a:t>25</a:t>
            </a:r>
            <a:r>
              <a:rPr lang="en-US" altLang="en-US" sz="2400"/>
              <a:t>, …}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tid-list: list of trans.-ids containing an itemset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Deriving closed patterns based on vertical intersections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t(X) = t(Y): X and Y always happen together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t(X) </a:t>
            </a:r>
            <a:r>
              <a:rPr lang="en-US" altLang="en-US" sz="2400">
                <a:sym typeface="Symbol" pitchFamily="2" charset="2"/>
              </a:rPr>
              <a:t> t(Y): transaction having X always has Y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sym typeface="Symbol" pitchFamily="2" charset="2"/>
              </a:rPr>
              <a:t>Using </a:t>
            </a:r>
            <a:r>
              <a:rPr lang="en-US" altLang="en-US" sz="2400">
                <a:solidFill>
                  <a:schemeClr val="hlink"/>
                </a:solidFill>
                <a:sym typeface="Symbol" pitchFamily="2" charset="2"/>
              </a:rPr>
              <a:t>diffset</a:t>
            </a:r>
            <a:r>
              <a:rPr lang="en-US" altLang="en-US" sz="2400">
                <a:sym typeface="Symbol" pitchFamily="2" charset="2"/>
              </a:rPr>
              <a:t> to accelerate mining</a:t>
            </a:r>
          </a:p>
          <a:p>
            <a:pPr lvl="1">
              <a:lnSpc>
                <a:spcPct val="110000"/>
              </a:lnSpc>
            </a:pPr>
            <a:r>
              <a:rPr lang="en-US" altLang="en-US" sz="2400">
                <a:sym typeface="Symbol" pitchFamily="2" charset="2"/>
              </a:rPr>
              <a:t>Only keep track of differences of tids</a:t>
            </a:r>
          </a:p>
          <a:p>
            <a:pPr lvl="1">
              <a:lnSpc>
                <a:spcPct val="110000"/>
              </a:lnSpc>
            </a:pPr>
            <a:r>
              <a:rPr lang="en-US" altLang="en-US" sz="2400">
                <a:sym typeface="Symbol" pitchFamily="2" charset="2"/>
              </a:rPr>
              <a:t>t(X) = {T</a:t>
            </a:r>
            <a:r>
              <a:rPr lang="en-US" altLang="en-US" sz="2400" baseline="-25000">
                <a:sym typeface="Symbol" pitchFamily="2" charset="2"/>
              </a:rPr>
              <a:t>1</a:t>
            </a:r>
            <a:r>
              <a:rPr lang="en-US" altLang="en-US" sz="2400">
                <a:sym typeface="Symbol" pitchFamily="2" charset="2"/>
              </a:rPr>
              <a:t>, T</a:t>
            </a:r>
            <a:r>
              <a:rPr lang="en-US" altLang="en-US" sz="2400" baseline="-25000">
                <a:sym typeface="Symbol" pitchFamily="2" charset="2"/>
              </a:rPr>
              <a:t>2</a:t>
            </a:r>
            <a:r>
              <a:rPr lang="en-US" altLang="en-US" sz="2400">
                <a:sym typeface="Symbol" pitchFamily="2" charset="2"/>
              </a:rPr>
              <a:t>, T</a:t>
            </a:r>
            <a:r>
              <a:rPr lang="en-US" altLang="en-US" sz="2400" baseline="-25000">
                <a:sym typeface="Symbol" pitchFamily="2" charset="2"/>
              </a:rPr>
              <a:t>3</a:t>
            </a:r>
            <a:r>
              <a:rPr lang="en-US" altLang="en-US" sz="2400">
                <a:sym typeface="Symbol" pitchFamily="2" charset="2"/>
              </a:rPr>
              <a:t>},  t(XY) = {T</a:t>
            </a:r>
            <a:r>
              <a:rPr lang="en-US" altLang="en-US" sz="2400" baseline="-25000">
                <a:sym typeface="Symbol" pitchFamily="2" charset="2"/>
              </a:rPr>
              <a:t>1</a:t>
            </a:r>
            <a:r>
              <a:rPr lang="en-US" altLang="en-US" sz="2400">
                <a:sym typeface="Symbol" pitchFamily="2" charset="2"/>
              </a:rPr>
              <a:t>, T</a:t>
            </a:r>
            <a:r>
              <a:rPr lang="en-US" altLang="en-US" sz="2400" baseline="-25000">
                <a:sym typeface="Symbol" pitchFamily="2" charset="2"/>
              </a:rPr>
              <a:t>3</a:t>
            </a:r>
            <a:r>
              <a:rPr lang="en-US" altLang="en-US" sz="2400">
                <a:sym typeface="Symbol" pitchFamily="2" charset="2"/>
              </a:rPr>
              <a:t>} </a:t>
            </a:r>
          </a:p>
          <a:p>
            <a:pPr lvl="1">
              <a:lnSpc>
                <a:spcPct val="110000"/>
              </a:lnSpc>
            </a:pPr>
            <a:r>
              <a:rPr lang="en-US" altLang="en-US" sz="2400">
                <a:sym typeface="Symbol" pitchFamily="2" charset="2"/>
              </a:rPr>
              <a:t>Diffset (XY, X) = {T</a:t>
            </a:r>
            <a:r>
              <a:rPr lang="en-US" altLang="en-US" sz="2400" baseline="-25000">
                <a:sym typeface="Symbol" pitchFamily="2" charset="2"/>
              </a:rPr>
              <a:t>2</a:t>
            </a:r>
            <a:r>
              <a:rPr lang="en-US" altLang="en-US" sz="2400">
                <a:sym typeface="Symbol" pitchFamily="2" charset="2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Eclat/MaxEclat (Zaki et al. @KDD’97), VIPER(P. Shenoy et al.@SIGMOD’00), CHARM (Zaki &amp; Hsiao@SDM’02)</a:t>
            </a:r>
          </a:p>
        </p:txBody>
      </p:sp>
    </p:spTree>
  </p:cSld>
  <p:clrMapOvr>
    <a:masterClrMapping/>
  </p:clrMapOvr>
  <p:transition spd="med"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>
            <a:extLst>
              <a:ext uri="{FF2B5EF4-FFF2-40B4-BE49-F238E27FC236}">
                <a16:creationId xmlns:a16="http://schemas.microsoft.com/office/drawing/2014/main" id="{5BF03354-8FCA-054F-90DE-B917754B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340140-D6BC-9C45-A1A0-7FA9B32955D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/>
          </a:p>
        </p:txBody>
      </p:sp>
      <p:pic>
        <p:nvPicPr>
          <p:cNvPr id="125954" name="Picture 2" descr="assoc_bar">
            <a:extLst>
              <a:ext uri="{FF2B5EF4-FFF2-40B4-BE49-F238E27FC236}">
                <a16:creationId xmlns:a16="http://schemas.microsoft.com/office/drawing/2014/main" id="{1FB605C8-81AA-D04E-A9D6-192CC8A6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794D0DAF-3008-784A-8230-D3EC63A28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Visualization of Association Rules: Plane Graph</a:t>
            </a:r>
          </a:p>
        </p:txBody>
      </p:sp>
    </p:spTree>
  </p:cSld>
  <p:clrMapOvr>
    <a:masterClrMapping/>
  </p:clrMapOvr>
  <p:transition spd="med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>
            <a:extLst>
              <a:ext uri="{FF2B5EF4-FFF2-40B4-BE49-F238E27FC236}">
                <a16:creationId xmlns:a16="http://schemas.microsoft.com/office/drawing/2014/main" id="{48326C83-E711-8441-B3CD-28C64896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877533-0F1E-D340-8D92-47F5F12F970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/>
          </a:p>
        </p:txBody>
      </p:sp>
      <p:pic>
        <p:nvPicPr>
          <p:cNvPr id="128002" name="Picture 1026" descr="assoc_ball">
            <a:extLst>
              <a:ext uri="{FF2B5EF4-FFF2-40B4-BE49-F238E27FC236}">
                <a16:creationId xmlns:a16="http://schemas.microsoft.com/office/drawing/2014/main" id="{18ED8D94-AF32-994B-867E-DA0FA6CB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1027">
            <a:extLst>
              <a:ext uri="{FF2B5EF4-FFF2-40B4-BE49-F238E27FC236}">
                <a16:creationId xmlns:a16="http://schemas.microsoft.com/office/drawing/2014/main" id="{94B0D59E-2502-F04D-92B6-0AD42EAA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Visualization of Association Rules: Rule Graph</a:t>
            </a:r>
          </a:p>
        </p:txBody>
      </p:sp>
    </p:spTree>
  </p:cSld>
  <p:clrMapOvr>
    <a:masterClrMapping/>
  </p:clrMapOvr>
  <p:transition spd="med"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4">
            <a:extLst>
              <a:ext uri="{FF2B5EF4-FFF2-40B4-BE49-F238E27FC236}">
                <a16:creationId xmlns:a16="http://schemas.microsoft.com/office/drawing/2014/main" id="{53F1FB20-B20E-A849-87EA-19FC3860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D09EED-0AB8-EB4E-98A4-516335C68F0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D97B2F5A-8220-104B-B5F4-1EEDCEB4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391400" cy="1066800"/>
          </a:xfrm>
        </p:spPr>
        <p:txBody>
          <a:bodyPr/>
          <a:lstStyle/>
          <a:p>
            <a:pPr eaLnBrk="1" hangingPunct="1"/>
            <a:r>
              <a:rPr lang="en-US" altLang="en-US"/>
              <a:t>Visualization of Association Rules </a:t>
            </a:r>
            <a:br>
              <a:rPr lang="en-US" altLang="en-US"/>
            </a:br>
            <a:r>
              <a:rPr lang="en-US" altLang="en-US"/>
              <a:t>(SGI/MineSet 3.0)</a:t>
            </a:r>
            <a:endParaRPr lang="en-US" altLang="en-US" b="1"/>
          </a:p>
        </p:txBody>
      </p:sp>
      <p:pic>
        <p:nvPicPr>
          <p:cNvPr id="130051" name="Picture 3">
            <a:extLst>
              <a:ext uri="{FF2B5EF4-FFF2-40B4-BE49-F238E27FC236}">
                <a16:creationId xmlns:a16="http://schemas.microsoft.com/office/drawing/2014/main" id="{14137DA6-09BD-194F-8F25-23A5B384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6">
            <a:extLst>
              <a:ext uri="{FF2B5EF4-FFF2-40B4-BE49-F238E27FC236}">
                <a16:creationId xmlns:a16="http://schemas.microsoft.com/office/drawing/2014/main" id="{F1F486ED-D2CE-C446-AF89-25DE821B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0B4ACF-2AB0-3148-8E83-87B9B338E32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D9E2F3A1-A3D9-554F-982B-FFF7149B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Chapter 5: Mining Frequent Patterns, Association and Correlations: Basic Concepts and Methods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0061C6B-F1AF-C948-A865-D76F5CD620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Summary</a:t>
            </a:r>
          </a:p>
        </p:txBody>
      </p:sp>
      <p:sp>
        <p:nvSpPr>
          <p:cNvPr id="132100" name="AutoShape 4">
            <a:extLst>
              <a:ext uri="{FF2B5EF4-FFF2-40B4-BE49-F238E27FC236}">
                <a16:creationId xmlns:a16="http://schemas.microsoft.com/office/drawing/2014/main" id="{01DA0B4C-7CB1-6F4F-8207-71C4AEA5D26C}"/>
              </a:ext>
            </a:extLst>
          </p:cNvPr>
          <p:cNvSpPr>
            <a:spLocks noChangeArrowheads="1"/>
          </p:cNvSpPr>
          <p:nvPr/>
        </p:nvSpPr>
        <p:spPr bwMode="auto">
          <a:xfrm rot="-1053010">
            <a:off x="7894638" y="34988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7">
            <a:extLst>
              <a:ext uri="{FF2B5EF4-FFF2-40B4-BE49-F238E27FC236}">
                <a16:creationId xmlns:a16="http://schemas.microsoft.com/office/drawing/2014/main" id="{D8B4E9DB-1570-7A41-AF07-FDD0788E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ACFFD2-85F0-144C-9723-DEAED93F4AC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7793270B-82C7-A441-98DE-D3E1D0644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Interestingness Measure: Correlations (Lift)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3300302-737A-1D48-A94F-EB4762296C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534400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en-US" sz="2000" i="1" dirty="0"/>
              <a:t>play basketball</a:t>
            </a:r>
            <a:r>
              <a:rPr lang="en-US" altLang="en-US" sz="2000" dirty="0"/>
              <a:t>  </a:t>
            </a:r>
            <a:r>
              <a:rPr lang="en-US" altLang="en-US" sz="2000" dirty="0">
                <a:sym typeface="Symbol" pitchFamily="2" charset="2"/>
              </a:rPr>
              <a:t> </a:t>
            </a:r>
            <a:r>
              <a:rPr lang="en-US" altLang="en-US" sz="2000" i="1" dirty="0">
                <a:sym typeface="Symbol" pitchFamily="2" charset="2"/>
              </a:rPr>
              <a:t>eat cereal</a:t>
            </a:r>
            <a:r>
              <a:rPr lang="en-US" altLang="en-US" sz="2000" dirty="0">
                <a:sym typeface="Symbol" pitchFamily="2" charset="2"/>
              </a:rPr>
              <a:t> [40%, 66.7%]  is misleading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altLang="en-US" sz="2000" dirty="0">
                <a:sym typeface="Symbol" pitchFamily="2" charset="2"/>
              </a:rPr>
              <a:t>The overall % of students eating cereal is 75% &gt; 66.7%.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en-US" sz="2000" i="1" dirty="0"/>
              <a:t>play basketball</a:t>
            </a:r>
            <a:r>
              <a:rPr lang="en-US" altLang="en-US" sz="2000" dirty="0"/>
              <a:t>  </a:t>
            </a:r>
            <a:r>
              <a:rPr lang="en-US" altLang="en-US" sz="2000" dirty="0">
                <a:sym typeface="Symbol" pitchFamily="2" charset="2"/>
              </a:rPr>
              <a:t> </a:t>
            </a:r>
            <a:r>
              <a:rPr lang="en-US" altLang="en-US" sz="2000" i="1" dirty="0">
                <a:sym typeface="Symbol" pitchFamily="2" charset="2"/>
              </a:rPr>
              <a:t>not eat cereal</a:t>
            </a:r>
            <a:r>
              <a:rPr lang="en-US" altLang="en-US" sz="2000" dirty="0">
                <a:sym typeface="Symbol" pitchFamily="2" charset="2"/>
              </a:rPr>
              <a:t> [20%, 33.3%]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ym typeface="Symbol" pitchFamily="2" charset="2"/>
              </a:rPr>
              <a:t> is more accurate, although with lower support and confidence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en-US" sz="2000" dirty="0">
                <a:sym typeface="Symbol" pitchFamily="2" charset="2"/>
              </a:rPr>
              <a:t>Measure of dependent/correlated events: </a:t>
            </a:r>
            <a:r>
              <a:rPr lang="en-US" altLang="en-US" sz="2000" dirty="0">
                <a:solidFill>
                  <a:schemeClr val="hlink"/>
                </a:solidFill>
                <a:sym typeface="Symbol" pitchFamily="2" charset="2"/>
              </a:rPr>
              <a:t>lift</a:t>
            </a:r>
          </a:p>
        </p:txBody>
      </p:sp>
      <p:graphicFrame>
        <p:nvGraphicFramePr>
          <p:cNvPr id="133124" name="Object 36">
            <a:extLst>
              <a:ext uri="{FF2B5EF4-FFF2-40B4-BE49-F238E27FC236}">
                <a16:creationId xmlns:a16="http://schemas.microsoft.com/office/drawing/2014/main" id="{FD4477DD-2EDF-B045-BD1D-0E67CEED65D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" y="4724400"/>
          <a:ext cx="4267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734700" imgH="9067800" progId="Equation.3">
                  <p:embed/>
                </p:oleObj>
              </mc:Choice>
              <mc:Fallback>
                <p:oleObj name="Equation" r:id="rId3" imgW="61734700" imgH="9067800" progId="Equation.3">
                  <p:embed/>
                  <p:pic>
                    <p:nvPicPr>
                      <p:cNvPr id="133124" name="Object 36">
                        <a:extLst>
                          <a:ext uri="{FF2B5EF4-FFF2-40B4-BE49-F238E27FC236}">
                            <a16:creationId xmlns:a16="http://schemas.microsoft.com/office/drawing/2014/main" id="{FD4477DD-2EDF-B045-BD1D-0E67CEED6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724400"/>
                        <a:ext cx="4267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50" name="Group 50">
            <a:extLst>
              <a:ext uri="{FF2B5EF4-FFF2-40B4-BE49-F238E27FC236}">
                <a16:creationId xmlns:a16="http://schemas.microsoft.com/office/drawing/2014/main" id="{1B7C23C7-51B9-E849-8BF2-77175AF8E230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3776663"/>
          <a:ext cx="4495800" cy="1557337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152" name="Object 31">
            <a:extLst>
              <a:ext uri="{FF2B5EF4-FFF2-40B4-BE49-F238E27FC236}">
                <a16:creationId xmlns:a16="http://schemas.microsoft.com/office/drawing/2014/main" id="{091B8F53-E210-1A47-9E7D-148580E32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657600"/>
          <a:ext cx="2209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98200" imgH="9652000" progId="Equation.3">
                  <p:embed/>
                </p:oleObj>
              </mc:Choice>
              <mc:Fallback>
                <p:oleObj name="Equation" r:id="rId5" imgW="23698200" imgH="9652000" progId="Equation.3">
                  <p:embed/>
                  <p:pic>
                    <p:nvPicPr>
                      <p:cNvPr id="133152" name="Object 31">
                        <a:extLst>
                          <a:ext uri="{FF2B5EF4-FFF2-40B4-BE49-F238E27FC236}">
                            <a16:creationId xmlns:a16="http://schemas.microsoft.com/office/drawing/2014/main" id="{091B8F53-E210-1A47-9E7D-148580E32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2098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3" name="Object 39">
            <a:extLst>
              <a:ext uri="{FF2B5EF4-FFF2-40B4-BE49-F238E27FC236}">
                <a16:creationId xmlns:a16="http://schemas.microsoft.com/office/drawing/2014/main" id="{6D32F216-475B-2D4B-9C67-33D03327E4B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" y="5464175"/>
          <a:ext cx="4419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87300" imgH="9067800" progId="Equation.3">
                  <p:embed/>
                </p:oleObj>
              </mc:Choice>
              <mc:Fallback>
                <p:oleObj name="Equation" r:id="rId7" imgW="63487300" imgH="9067800" progId="Equation.3">
                  <p:embed/>
                  <p:pic>
                    <p:nvPicPr>
                      <p:cNvPr id="133153" name="Object 39">
                        <a:extLst>
                          <a:ext uri="{FF2B5EF4-FFF2-40B4-BE49-F238E27FC236}">
                            <a16:creationId xmlns:a16="http://schemas.microsoft.com/office/drawing/2014/main" id="{6D32F216-475B-2D4B-9C67-33D03327E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464175"/>
                        <a:ext cx="44196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171560-40F8-6147-BE6B-A57630C4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371600"/>
            <a:ext cx="1524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30949-E657-4F41-96A2-DE484FC4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2743200"/>
            <a:ext cx="6999287" cy="338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80" name="Rectangle 2">
            <a:extLst>
              <a:ext uri="{FF2B5EF4-FFF2-40B4-BE49-F238E27FC236}">
                <a16:creationId xmlns:a16="http://schemas.microsoft.com/office/drawing/2014/main" id="{67456E8C-B9F0-1E44-AE7D-BB6CF7BC2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6302375"/>
            <a:ext cx="461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minimum support of, say, 30%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minimum confidence of 60%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6">
            <a:extLst>
              <a:ext uri="{FF2B5EF4-FFF2-40B4-BE49-F238E27FC236}">
                <a16:creationId xmlns:a16="http://schemas.microsoft.com/office/drawing/2014/main" id="{66FC87A1-A0BD-224A-8282-09E399E8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F2E453-8171-644C-8EED-4008187B65E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/>
          </a:p>
        </p:txBody>
      </p:sp>
      <p:pic>
        <p:nvPicPr>
          <p:cNvPr id="136194" name="Picture 72">
            <a:extLst>
              <a:ext uri="{FF2B5EF4-FFF2-40B4-BE49-F238E27FC236}">
                <a16:creationId xmlns:a16="http://schemas.microsoft.com/office/drawing/2014/main" id="{B72D045B-AE83-EA48-B7C3-3864D0B4AD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55713"/>
            <a:ext cx="6400800" cy="5145087"/>
          </a:xfrm>
          <a:noFill/>
        </p:spPr>
      </p:pic>
      <p:sp>
        <p:nvSpPr>
          <p:cNvPr id="136195" name="Rectangle 2">
            <a:extLst>
              <a:ext uri="{FF2B5EF4-FFF2-40B4-BE49-F238E27FC236}">
                <a16:creationId xmlns:a16="http://schemas.microsoft.com/office/drawing/2014/main" id="{25D179CD-B74A-FD45-A274-B6E46BCD4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5250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Are </a:t>
            </a:r>
            <a:r>
              <a:rPr lang="en-US" altLang="en-US" sz="3200" i="1"/>
              <a:t>lift</a:t>
            </a:r>
            <a:r>
              <a:rPr lang="en-US" altLang="en-US" sz="3200"/>
              <a:t> and </a:t>
            </a:r>
            <a:r>
              <a:rPr lang="en-US" altLang="en-US" sz="3200">
                <a:sym typeface="Symbol" pitchFamily="2" charset="2"/>
              </a:rPr>
              <a:t></a:t>
            </a:r>
            <a:r>
              <a:rPr lang="en-US" altLang="en-US" sz="3200" baseline="30000">
                <a:sym typeface="Symbol" pitchFamily="2" charset="2"/>
              </a:rPr>
              <a:t>2</a:t>
            </a:r>
            <a:r>
              <a:rPr lang="en-US" altLang="en-US" sz="3200"/>
              <a:t>  Good Measures of Correlation?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59AF242C-411C-4749-8C37-61A31553F5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2971800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800" i="1"/>
              <a:t>“Buy walnuts  </a:t>
            </a:r>
            <a:r>
              <a:rPr lang="en-US" altLang="en-US" sz="1800">
                <a:sym typeface="Symbol" pitchFamily="2" charset="2"/>
              </a:rPr>
              <a:t> </a:t>
            </a:r>
            <a:r>
              <a:rPr lang="en-US" altLang="en-US" sz="1800" i="1">
                <a:sym typeface="Symbol" pitchFamily="2" charset="2"/>
              </a:rPr>
              <a:t>buy milk</a:t>
            </a:r>
            <a:r>
              <a:rPr lang="en-US" altLang="en-US" sz="1800">
                <a:sym typeface="Symbol" pitchFamily="2" charset="2"/>
              </a:rPr>
              <a:t> [1%, 80%]”  is misleading if 85% of customers buy milk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>
                <a:solidFill>
                  <a:srgbClr val="FF0000"/>
                </a:solidFill>
                <a:sym typeface="Symbol" pitchFamily="2" charset="2"/>
              </a:rPr>
              <a:t>Support</a:t>
            </a:r>
            <a:r>
              <a:rPr lang="en-US" altLang="en-US" sz="1800">
                <a:sym typeface="Symbol" pitchFamily="2" charset="2"/>
              </a:rPr>
              <a:t> and </a:t>
            </a:r>
            <a:r>
              <a:rPr lang="en-US" altLang="en-US" sz="1800">
                <a:solidFill>
                  <a:srgbClr val="FF0000"/>
                </a:solidFill>
                <a:sym typeface="Symbol" pitchFamily="2" charset="2"/>
              </a:rPr>
              <a:t>confidence</a:t>
            </a:r>
            <a:r>
              <a:rPr lang="en-US" altLang="en-US" sz="1800">
                <a:sym typeface="Symbol" pitchFamily="2" charset="2"/>
              </a:rPr>
              <a:t> are not good to indicate correlations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>
                <a:sym typeface="Symbol" pitchFamily="2" charset="2"/>
              </a:rPr>
              <a:t>Over 20 interestingness measures have been proposed  (see Tan, Kumar, Sritastava @KDD’02)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/>
              <a:t>Which are good ones?</a:t>
            </a:r>
            <a:endParaRPr lang="en-US" altLang="en-US">
              <a:sym typeface="Symbol" pitchFamily="2" charset="2"/>
            </a:endParaRPr>
          </a:p>
        </p:txBody>
      </p:sp>
    </p:spTree>
  </p:cSld>
  <p:clrMapOvr>
    <a:masterClrMapping/>
  </p:clrMapOvr>
  <p:transition spd="med"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5">
            <a:extLst>
              <a:ext uri="{FF2B5EF4-FFF2-40B4-BE49-F238E27FC236}">
                <a16:creationId xmlns:a16="http://schemas.microsoft.com/office/drawing/2014/main" id="{9CE520B4-0CB2-4441-9F3C-0DF16BC72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12F40A-C4B1-DA4E-83F6-3A2DEAC5C68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/>
          </a:p>
        </p:txBody>
      </p:sp>
      <p:grpSp>
        <p:nvGrpSpPr>
          <p:cNvPr id="138242" name="Group 12">
            <a:extLst>
              <a:ext uri="{FF2B5EF4-FFF2-40B4-BE49-F238E27FC236}">
                <a16:creationId xmlns:a16="http://schemas.microsoft.com/office/drawing/2014/main" id="{F08F7245-82FC-FB45-A092-D0A83E969CA1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4000" cy="5813425"/>
            <a:chOff x="0" y="384"/>
            <a:chExt cx="5760" cy="3662"/>
          </a:xfrm>
        </p:grpSpPr>
        <p:pic>
          <p:nvPicPr>
            <p:cNvPr id="138244" name="Picture 3">
              <a:extLst>
                <a:ext uri="{FF2B5EF4-FFF2-40B4-BE49-F238E27FC236}">
                  <a16:creationId xmlns:a16="http://schemas.microsoft.com/office/drawing/2014/main" id="{FB2C2AC7-55AA-5C48-984C-8FDCFE46E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576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5" name="Oval 4">
              <a:extLst>
                <a:ext uri="{FF2B5EF4-FFF2-40B4-BE49-F238E27FC236}">
                  <a16:creationId xmlns:a16="http://schemas.microsoft.com/office/drawing/2014/main" id="{38375455-CF13-EF4D-915F-90D966A2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1680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46" name="Oval 5">
              <a:extLst>
                <a:ext uri="{FF2B5EF4-FFF2-40B4-BE49-F238E27FC236}">
                  <a16:creationId xmlns:a16="http://schemas.microsoft.com/office/drawing/2014/main" id="{43735DB9-35E2-B143-A421-F6212C8B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2112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47" name="Oval 6">
              <a:extLst>
                <a:ext uri="{FF2B5EF4-FFF2-40B4-BE49-F238E27FC236}">
                  <a16:creationId xmlns:a16="http://schemas.microsoft.com/office/drawing/2014/main" id="{1E5DE6E4-4403-7E44-8995-40328D1E3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2640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48" name="Oval 7">
              <a:extLst>
                <a:ext uri="{FF2B5EF4-FFF2-40B4-BE49-F238E27FC236}">
                  <a16:creationId xmlns:a16="http://schemas.microsoft.com/office/drawing/2014/main" id="{085908FD-5169-3C41-A8D0-5EA1904C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182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49" name="Oval 8">
              <a:extLst>
                <a:ext uri="{FF2B5EF4-FFF2-40B4-BE49-F238E27FC236}">
                  <a16:creationId xmlns:a16="http://schemas.microsoft.com/office/drawing/2014/main" id="{3550FC58-8F9B-5544-AB51-0237BBB8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80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50" name="Oval 9">
              <a:extLst>
                <a:ext uri="{FF2B5EF4-FFF2-40B4-BE49-F238E27FC236}">
                  <a16:creationId xmlns:a16="http://schemas.microsoft.com/office/drawing/2014/main" id="{BB0E29DF-895A-7443-A8C7-49419FDCC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12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8251" name="Oval 10">
              <a:extLst>
                <a:ext uri="{FF2B5EF4-FFF2-40B4-BE49-F238E27FC236}">
                  <a16:creationId xmlns:a16="http://schemas.microsoft.com/office/drawing/2014/main" id="{D6900E45-A22D-0F45-890B-72B4B3F9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40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7066BB62-3F06-2540-9BAA-EBBA46091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/>
              <a:t>Null-Invariant Measures</a:t>
            </a:r>
          </a:p>
        </p:txBody>
      </p:sp>
    </p:spTree>
  </p:cSld>
  <p:clrMapOvr>
    <a:masterClrMapping/>
  </p:clrMapOvr>
  <p:transition spd="med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Date Placeholder 3">
            <a:extLst>
              <a:ext uri="{FF2B5EF4-FFF2-40B4-BE49-F238E27FC236}">
                <a16:creationId xmlns:a16="http://schemas.microsoft.com/office/drawing/2014/main" id="{C6E916D7-80A9-284D-9CA7-DB802ED1CC1E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78D47C-438B-D94F-8F5C-9259278C61FC}" type="datetime4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September 24, 2024</a:t>
            </a:fld>
            <a:endParaRPr lang="en-US" altLang="en-US" sz="1200"/>
          </a:p>
        </p:txBody>
      </p:sp>
      <p:sp>
        <p:nvSpPr>
          <p:cNvPr id="140290" name="Footer Placeholder 4">
            <a:extLst>
              <a:ext uri="{FF2B5EF4-FFF2-40B4-BE49-F238E27FC236}">
                <a16:creationId xmlns:a16="http://schemas.microsoft.com/office/drawing/2014/main" id="{C1358A46-A5E9-0C43-948C-F38F070F4D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0291" name="Slide Number Placeholder 5">
            <a:extLst>
              <a:ext uri="{FF2B5EF4-FFF2-40B4-BE49-F238E27FC236}">
                <a16:creationId xmlns:a16="http://schemas.microsoft.com/office/drawing/2014/main" id="{C36D62C1-CBFC-A547-87DB-ABE36F887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324E6F-6111-6846-AE1C-AFD31E992D4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/>
          </a:p>
        </p:txBody>
      </p:sp>
      <p:pic>
        <p:nvPicPr>
          <p:cNvPr id="140292" name="Picture 118">
            <a:extLst>
              <a:ext uri="{FF2B5EF4-FFF2-40B4-BE49-F238E27FC236}">
                <a16:creationId xmlns:a16="http://schemas.microsoft.com/office/drawing/2014/main" id="{BD882F46-DB79-7244-AAA7-CB2F751D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8768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Oval 113">
            <a:extLst>
              <a:ext uri="{FF2B5EF4-FFF2-40B4-BE49-F238E27FC236}">
                <a16:creationId xmlns:a16="http://schemas.microsoft.com/office/drawing/2014/main" id="{65413F37-5E79-6A4D-AE1B-92157B25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2720975"/>
            <a:ext cx="722312" cy="169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294" name="Rectangle 2">
            <a:extLst>
              <a:ext uri="{FF2B5EF4-FFF2-40B4-BE49-F238E27FC236}">
                <a16:creationId xmlns:a16="http://schemas.microsoft.com/office/drawing/2014/main" id="{D57B3D3E-6AB1-EA41-B85D-1BDEFFD4C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Comparison of Interestingness Measures</a:t>
            </a:r>
          </a:p>
        </p:txBody>
      </p:sp>
      <p:graphicFrame>
        <p:nvGraphicFramePr>
          <p:cNvPr id="1557508" name="Group 4">
            <a:extLst>
              <a:ext uri="{FF2B5EF4-FFF2-40B4-BE49-F238E27FC236}">
                <a16:creationId xmlns:a16="http://schemas.microsoft.com/office/drawing/2014/main" id="{4D9C0210-9AD9-3840-B332-FED6890332EC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819400"/>
          <a:ext cx="3886200" cy="1371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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0322" name="Rectangle 104">
            <a:extLst>
              <a:ext uri="{FF2B5EF4-FFF2-40B4-BE49-F238E27FC236}">
                <a16:creationId xmlns:a16="http://schemas.microsoft.com/office/drawing/2014/main" id="{EFE2971C-83A1-2340-8356-7C81095DA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 sz="2000"/>
              <a:t>Null-(transaction) invariance is crucial for correlation analysis</a:t>
            </a:r>
          </a:p>
          <a:p>
            <a:pPr eaLnBrk="1" hangingPunct="1"/>
            <a:r>
              <a:rPr lang="en-US" altLang="en-US" sz="2000"/>
              <a:t>Lift and </a:t>
            </a:r>
            <a:r>
              <a:rPr lang="en-US" altLang="en-US" sz="2000" b="1">
                <a:sym typeface="Symbol" pitchFamily="2" charset="2"/>
              </a:rPr>
              <a:t></a:t>
            </a:r>
            <a:r>
              <a:rPr lang="en-US" altLang="en-US" sz="2000" b="1" baseline="30000">
                <a:sym typeface="Symbol" pitchFamily="2" charset="2"/>
              </a:rPr>
              <a:t>2</a:t>
            </a:r>
            <a:r>
              <a:rPr lang="en-US" altLang="en-US" sz="2000" b="1">
                <a:sym typeface="Symbol" pitchFamily="2" charset="2"/>
              </a:rPr>
              <a:t> </a:t>
            </a:r>
            <a:r>
              <a:rPr lang="en-US" altLang="en-US" sz="2000">
                <a:sym typeface="Symbol" pitchFamily="2" charset="2"/>
              </a:rPr>
              <a:t>are not </a:t>
            </a:r>
            <a:r>
              <a:rPr lang="en-US" altLang="en-US" sz="2000"/>
              <a:t>null-invariant</a:t>
            </a:r>
          </a:p>
          <a:p>
            <a:pPr eaLnBrk="1" hangingPunct="1"/>
            <a:r>
              <a:rPr lang="en-US" altLang="en-US" sz="2000"/>
              <a:t>5 null-invariant measures</a:t>
            </a:r>
          </a:p>
        </p:txBody>
      </p:sp>
      <p:pic>
        <p:nvPicPr>
          <p:cNvPr id="140323" name="Picture 106">
            <a:extLst>
              <a:ext uri="{FF2B5EF4-FFF2-40B4-BE49-F238E27FC236}">
                <a16:creationId xmlns:a16="http://schemas.microsoft.com/office/drawing/2014/main" id="{DD9D0FDA-BAB9-0947-B43F-A54D66CD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24" name="Oval 107">
            <a:extLst>
              <a:ext uri="{FF2B5EF4-FFF2-40B4-BE49-F238E27FC236}">
                <a16:creationId xmlns:a16="http://schemas.microsoft.com/office/drawing/2014/main" id="{4CFBE040-B4EA-9A4C-8663-A69EEACB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0325" name="AutoShape 108">
            <a:extLst>
              <a:ext uri="{FF2B5EF4-FFF2-40B4-BE49-F238E27FC236}">
                <a16:creationId xmlns:a16="http://schemas.microsoft.com/office/drawing/2014/main" id="{9E9B7E34-559F-BD4F-BC64-21529A41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43400"/>
            <a:ext cx="2514600" cy="533400"/>
          </a:xfrm>
          <a:prstGeom prst="wedgeRoundRectCallout">
            <a:avLst>
              <a:gd name="adj1" fmla="val 63005"/>
              <a:gd name="adj2" fmla="val 14196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cs typeface="Arial" panose="020B0604020202020204" pitchFamily="34" charset="0"/>
              </a:rPr>
              <a:t>Null-transactions w.r.t. m and c</a:t>
            </a:r>
          </a:p>
        </p:txBody>
      </p:sp>
      <p:sp>
        <p:nvSpPr>
          <p:cNvPr id="140326" name="AutoShape 109">
            <a:extLst>
              <a:ext uri="{FF2B5EF4-FFF2-40B4-BE49-F238E27FC236}">
                <a16:creationId xmlns:a16="http://schemas.microsoft.com/office/drawing/2014/main" id="{762C35FB-6EFE-8747-94AB-0E1638C2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1981200" cy="381000"/>
          </a:xfrm>
          <a:prstGeom prst="wedgeRoundRectCallout">
            <a:avLst>
              <a:gd name="adj1" fmla="val -102963"/>
              <a:gd name="adj2" fmla="val 16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cs typeface="Arial" panose="020B0604020202020204" pitchFamily="34" charset="0"/>
              </a:rPr>
              <a:t>Null-invariant</a:t>
            </a:r>
          </a:p>
        </p:txBody>
      </p:sp>
      <p:sp>
        <p:nvSpPr>
          <p:cNvPr id="140327" name="Oval 110">
            <a:extLst>
              <a:ext uri="{FF2B5EF4-FFF2-40B4-BE49-F238E27FC236}">
                <a16:creationId xmlns:a16="http://schemas.microsoft.com/office/drawing/2014/main" id="{EE7EE87D-17BE-F14C-8966-C0952ADE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0328" name="Oval 115">
            <a:extLst>
              <a:ext uri="{FF2B5EF4-FFF2-40B4-BE49-F238E27FC236}">
                <a16:creationId xmlns:a16="http://schemas.microsoft.com/office/drawing/2014/main" id="{6F70B56D-6D87-244D-ABC8-80E660DF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15000"/>
            <a:ext cx="21336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0329" name="Oval 116">
            <a:extLst>
              <a:ext uri="{FF2B5EF4-FFF2-40B4-BE49-F238E27FC236}">
                <a16:creationId xmlns:a16="http://schemas.microsoft.com/office/drawing/2014/main" id="{722E7E92-9C6E-774E-B6E4-33DED8E51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4572000" cy="762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0330" name="AutoShape 117">
            <a:extLst>
              <a:ext uri="{FF2B5EF4-FFF2-40B4-BE49-F238E27FC236}">
                <a16:creationId xmlns:a16="http://schemas.microsoft.com/office/drawing/2014/main" id="{4C680947-6380-D34C-8882-C3C3F3C4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77000"/>
            <a:ext cx="2743200" cy="304800"/>
          </a:xfrm>
          <a:prstGeom prst="wedgeRoundRectCallout">
            <a:avLst>
              <a:gd name="adj1" fmla="val -32639"/>
              <a:gd name="adj2" fmla="val -156250"/>
              <a:gd name="adj3" fmla="val 1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Subtle: They disagree</a:t>
            </a:r>
          </a:p>
        </p:txBody>
      </p:sp>
      <p:sp>
        <p:nvSpPr>
          <p:cNvPr id="140331" name="AutoShape 114">
            <a:extLst>
              <a:ext uri="{FF2B5EF4-FFF2-40B4-BE49-F238E27FC236}">
                <a16:creationId xmlns:a16="http://schemas.microsoft.com/office/drawing/2014/main" id="{4AF09CC9-E04E-2A4C-96D2-9F98730E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3400"/>
            <a:ext cx="2133600" cy="609600"/>
          </a:xfrm>
          <a:prstGeom prst="wedgeRoundRectCallout">
            <a:avLst>
              <a:gd name="adj1" fmla="val -370"/>
              <a:gd name="adj2" fmla="val -11510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n-US" altLang="en-US" sz="1600">
                <a:latin typeface="Verdana" panose="020B0604030504040204" pitchFamily="34" charset="0"/>
                <a:cs typeface="Arial" panose="020B0604020202020204" pitchFamily="34" charset="0"/>
              </a:rPr>
              <a:t>Kulczynski measure (1927)</a:t>
            </a:r>
          </a:p>
        </p:txBody>
      </p:sp>
    </p:spTree>
  </p:cSld>
  <p:clrMapOvr>
    <a:masterClrMapping/>
  </p:clrMapOvr>
  <p:transition spd="med"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7">
            <a:extLst>
              <a:ext uri="{FF2B5EF4-FFF2-40B4-BE49-F238E27FC236}">
                <a16:creationId xmlns:a16="http://schemas.microsoft.com/office/drawing/2014/main" id="{93FBAA40-7D3C-9F40-B550-41AEEF86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0805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8" name="Rectangle 2">
            <a:extLst>
              <a:ext uri="{FF2B5EF4-FFF2-40B4-BE49-F238E27FC236}">
                <a16:creationId xmlns:a16="http://schemas.microsoft.com/office/drawing/2014/main" id="{430A88B2-6A84-2146-9D74-52D9A0281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Which Null-Invariant Measure Is Better? 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BF718600-0253-4747-AD20-B4DD9CFD0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3733800"/>
          </a:xfrm>
        </p:spPr>
        <p:txBody>
          <a:bodyPr/>
          <a:lstStyle/>
          <a:p>
            <a:r>
              <a:rPr lang="en-US" altLang="en-US" sz="2400"/>
              <a:t>IR (Imbalance Ratio): measure the imbalance of two itemsets A and B in rule implications</a:t>
            </a:r>
          </a:p>
          <a:p>
            <a:endParaRPr lang="en-US" altLang="en-US" sz="2400"/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r>
              <a:rPr lang="en-US" altLang="en-US" sz="2400"/>
              <a:t>Kulczynski and Imbalance Ratio (IR) together present a clear picture for all the three datasets D</a:t>
            </a:r>
            <a:r>
              <a:rPr lang="en-US" altLang="en-US" sz="2400" baseline="-25000"/>
              <a:t>4</a:t>
            </a:r>
            <a:r>
              <a:rPr lang="en-US" altLang="en-US" sz="2400"/>
              <a:t> through D</a:t>
            </a:r>
            <a:r>
              <a:rPr lang="en-US" altLang="en-US" sz="2400" baseline="-25000"/>
              <a:t>6</a:t>
            </a:r>
          </a:p>
          <a:p>
            <a:pPr lvl="1"/>
            <a:r>
              <a:rPr lang="en-US" altLang="en-US" sz="2400"/>
              <a:t>D</a:t>
            </a:r>
            <a:r>
              <a:rPr lang="en-US" altLang="en-US" sz="2400" baseline="-25000"/>
              <a:t>4  </a:t>
            </a:r>
            <a:r>
              <a:rPr lang="en-US" altLang="en-US" sz="2400"/>
              <a:t>is balanced &amp; neutral</a:t>
            </a:r>
          </a:p>
          <a:p>
            <a:pPr lvl="1"/>
            <a:r>
              <a:rPr lang="en-US" altLang="en-US" sz="2400"/>
              <a:t>D</a:t>
            </a:r>
            <a:r>
              <a:rPr lang="en-US" altLang="en-US" sz="2400" baseline="-25000"/>
              <a:t>5  </a:t>
            </a:r>
            <a:r>
              <a:rPr lang="en-US" altLang="en-US" sz="2400"/>
              <a:t>is imbalanced &amp; neutral</a:t>
            </a:r>
            <a:endParaRPr lang="en-US" altLang="en-US" sz="2400" baseline="-25000"/>
          </a:p>
          <a:p>
            <a:pPr lvl="1"/>
            <a:r>
              <a:rPr lang="en-US" altLang="en-US" sz="2400"/>
              <a:t>D</a:t>
            </a:r>
            <a:r>
              <a:rPr lang="en-US" altLang="en-US" sz="2400" baseline="-25000"/>
              <a:t>6  </a:t>
            </a:r>
            <a:r>
              <a:rPr lang="en-US" altLang="en-US" sz="2400"/>
              <a:t>is very imbalanced &amp; neutral</a:t>
            </a:r>
          </a:p>
        </p:txBody>
      </p:sp>
      <p:pic>
        <p:nvPicPr>
          <p:cNvPr id="142340" name="Picture 5">
            <a:extLst>
              <a:ext uri="{FF2B5EF4-FFF2-40B4-BE49-F238E27FC236}">
                <a16:creationId xmlns:a16="http://schemas.microsoft.com/office/drawing/2014/main" id="{27D2B915-B23C-BF42-BB2A-25108676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1050"/>
            <a:ext cx="5715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AAE52AA1-77E6-AD4B-8034-224C95D35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4FBD27-BC0D-1B46-8E00-755E11D8360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594836E-D155-694B-8659-371EA2761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/>
              <a:t>Basic Concepts: Frequent Patterns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65CB217-9BF4-9342-88AB-220A3E856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95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hlink"/>
                </a:solidFill>
              </a:rPr>
              <a:t>itemset</a:t>
            </a:r>
            <a:r>
              <a:rPr lang="en-US" altLang="en-US" sz="2400"/>
              <a:t>: A set of one or more items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hlink"/>
                </a:solidFill>
              </a:rPr>
              <a:t>k-itemset</a:t>
            </a:r>
            <a:r>
              <a:rPr lang="en-US" altLang="en-US" sz="2400"/>
              <a:t> X = {x</a:t>
            </a:r>
            <a:r>
              <a:rPr lang="en-US" altLang="en-US" sz="2400" baseline="-25000"/>
              <a:t>1</a:t>
            </a:r>
            <a:r>
              <a:rPr lang="en-US" altLang="en-US" sz="2400"/>
              <a:t>, …, x</a:t>
            </a:r>
            <a:r>
              <a:rPr lang="en-US" altLang="en-US" sz="2400" baseline="-25000"/>
              <a:t>k</a:t>
            </a:r>
            <a:r>
              <a:rPr lang="en-US" altLang="en-US" sz="240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solidFill>
                  <a:schemeClr val="hlink"/>
                </a:solidFill>
              </a:rPr>
              <a:t>(absolute) support</a:t>
            </a:r>
            <a:r>
              <a:rPr lang="en-US" altLang="en-US" sz="2400"/>
              <a:t>, or, </a:t>
            </a:r>
            <a:r>
              <a:rPr lang="en-US" altLang="en-US" sz="2400" i="1">
                <a:solidFill>
                  <a:schemeClr val="hlink"/>
                </a:solidFill>
              </a:rPr>
              <a:t>support count</a:t>
            </a:r>
            <a:r>
              <a:rPr lang="en-US" altLang="en-US" sz="2400"/>
              <a:t> of X: Frequency or occurrence of an itemset X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solidFill>
                  <a:schemeClr val="hlink"/>
                </a:solidFill>
              </a:rPr>
              <a:t>(relative)</a:t>
            </a:r>
            <a:r>
              <a:rPr lang="en-US" altLang="en-US" sz="2400"/>
              <a:t> </a:t>
            </a:r>
            <a:r>
              <a:rPr lang="en-US" altLang="en-US" sz="2400" i="1">
                <a:solidFill>
                  <a:schemeClr val="hlink"/>
                </a:solidFill>
                <a:sym typeface="Symbol" pitchFamily="2" charset="2"/>
              </a:rPr>
              <a:t>support</a:t>
            </a:r>
            <a:r>
              <a:rPr lang="en-US" altLang="en-US" sz="2400">
                <a:sym typeface="Symbol" pitchFamily="2" charset="2"/>
              </a:rPr>
              <a:t>, </a:t>
            </a:r>
            <a:r>
              <a:rPr lang="en-US" altLang="en-US" sz="2400" i="1">
                <a:sym typeface="Symbol" pitchFamily="2" charset="2"/>
              </a:rPr>
              <a:t>s</a:t>
            </a:r>
            <a:r>
              <a:rPr lang="en-US" altLang="en-US" sz="2400">
                <a:sym typeface="Symbol" pitchFamily="2" charset="2"/>
              </a:rPr>
              <a:t>, is the fraction of transactions that contains X (i.e., the </a:t>
            </a:r>
            <a:r>
              <a:rPr lang="en-US" altLang="en-US" sz="2400">
                <a:solidFill>
                  <a:schemeClr val="tx2"/>
                </a:solidFill>
                <a:sym typeface="Symbol" pitchFamily="2" charset="2"/>
              </a:rPr>
              <a:t>probability</a:t>
            </a:r>
            <a:r>
              <a:rPr lang="en-US" altLang="en-US" sz="2400">
                <a:sym typeface="Symbol" pitchFamily="2" charset="2"/>
              </a:rPr>
              <a:t> that a transaction contains X)</a:t>
            </a:r>
          </a:p>
        </p:txBody>
      </p:sp>
      <p:grpSp>
        <p:nvGrpSpPr>
          <p:cNvPr id="27652" name="Group 5">
            <a:extLst>
              <a:ext uri="{FF2B5EF4-FFF2-40B4-BE49-F238E27FC236}">
                <a16:creationId xmlns:a16="http://schemas.microsoft.com/office/drawing/2014/main" id="{A7643A87-EE5C-B042-ABD3-FD7907ED794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0"/>
            <a:ext cx="3886200" cy="2630488"/>
            <a:chOff x="192" y="2400"/>
            <a:chExt cx="2448" cy="1657"/>
          </a:xfrm>
        </p:grpSpPr>
        <p:sp>
          <p:nvSpPr>
            <p:cNvPr id="27676" name="Oval 6">
              <a:extLst>
                <a:ext uri="{FF2B5EF4-FFF2-40B4-BE49-F238E27FC236}">
                  <a16:creationId xmlns:a16="http://schemas.microsoft.com/office/drawing/2014/main" id="{B42C5A8A-3212-7E45-B00E-88B986F6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77" name="Oval 7">
              <a:extLst>
                <a:ext uri="{FF2B5EF4-FFF2-40B4-BE49-F238E27FC236}">
                  <a16:creationId xmlns:a16="http://schemas.microsoft.com/office/drawing/2014/main" id="{C56BDA72-19A2-4E43-8360-921A91475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7678" name="Line 8">
              <a:extLst>
                <a:ext uri="{FF2B5EF4-FFF2-40B4-BE49-F238E27FC236}">
                  <a16:creationId xmlns:a16="http://schemas.microsoft.com/office/drawing/2014/main" id="{3B54D6D8-65F5-284B-8833-8E890AB5D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9">
              <a:extLst>
                <a:ext uri="{FF2B5EF4-FFF2-40B4-BE49-F238E27FC236}">
                  <a16:creationId xmlns:a16="http://schemas.microsoft.com/office/drawing/2014/main" id="{FC5E0469-4343-024C-8659-32872BE15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10">
              <a:extLst>
                <a:ext uri="{FF2B5EF4-FFF2-40B4-BE49-F238E27FC236}">
                  <a16:creationId xmlns:a16="http://schemas.microsoft.com/office/drawing/2014/main" id="{C0B126F6-E961-4941-9C39-3FF6A716C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0" y="2592"/>
              <a:ext cx="0" cy="57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Text Box 11">
              <a:extLst>
                <a:ext uri="{FF2B5EF4-FFF2-40B4-BE49-F238E27FC236}">
                  <a16:creationId xmlns:a16="http://schemas.microsoft.com/office/drawing/2014/main" id="{1BC2331F-790A-154B-843B-35A8D1460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buys diaper</a:t>
              </a:r>
              <a:endParaRPr lang="en-US" altLang="en-US" sz="1800" b="1" u="sng">
                <a:latin typeface="Times New Roman" panose="02020603050405020304" pitchFamily="18" charset="0"/>
              </a:endParaRPr>
            </a:p>
          </p:txBody>
        </p:sp>
        <p:sp>
          <p:nvSpPr>
            <p:cNvPr id="27682" name="Text Box 12">
              <a:extLst>
                <a:ext uri="{FF2B5EF4-FFF2-40B4-BE49-F238E27FC236}">
                  <a16:creationId xmlns:a16="http://schemas.microsoft.com/office/drawing/2014/main" id="{EDB94A6F-B53B-FF4A-B9BB-72B0030C6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anose="02020603050405020304" pitchFamily="18" charset="0"/>
                </a:rPr>
                <a:t>buys both</a:t>
              </a:r>
              <a:endParaRPr lang="en-US" altLang="en-US" sz="1800" b="1" u="sng">
                <a:solidFill>
                  <a:srgbClr val="5FA18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83" name="Text Box 13">
              <a:extLst>
                <a:ext uri="{FF2B5EF4-FFF2-40B4-BE49-F238E27FC236}">
                  <a16:creationId xmlns:a16="http://schemas.microsoft.com/office/drawing/2014/main" id="{9F16373E-29BF-3140-8EE1-FA299C40E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buys beer</a:t>
              </a:r>
              <a:endParaRPr lang="en-US" altLang="en-US" sz="1800" b="1" u="sng">
                <a:latin typeface="Times New Roman" panose="02020603050405020304" pitchFamily="18" charset="0"/>
              </a:endParaRPr>
            </a:p>
          </p:txBody>
        </p:sp>
        <p:sp>
          <p:nvSpPr>
            <p:cNvPr id="27684" name="Rectangle 14">
              <a:extLst>
                <a:ext uri="{FF2B5EF4-FFF2-40B4-BE49-F238E27FC236}">
                  <a16:creationId xmlns:a16="http://schemas.microsoft.com/office/drawing/2014/main" id="{CE7A4F72-E90C-6941-9DCD-1A5B5070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aphicFrame>
        <p:nvGraphicFramePr>
          <p:cNvPr id="1767468" name="Group 44">
            <a:extLst>
              <a:ext uri="{FF2B5EF4-FFF2-40B4-BE49-F238E27FC236}">
                <a16:creationId xmlns:a16="http://schemas.microsoft.com/office/drawing/2014/main" id="{08393C6A-8B46-534B-B0E5-4E21A1243BD7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524000"/>
          <a:ext cx="3886200" cy="2130424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 bought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Nuts,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Coffee,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Diaper, Eggs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Coffee, Diaper,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>
            <a:extLst>
              <a:ext uri="{FF2B5EF4-FFF2-40B4-BE49-F238E27FC236}">
                <a16:creationId xmlns:a16="http://schemas.microsoft.com/office/drawing/2014/main" id="{2A700645-6F63-AB46-A0DE-0F6056320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8531-A616-704F-A564-F9D292DFFC2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D95A9CDE-F7E4-3945-9D48-7B759CC15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Analysis of DBLP Coauthor Relationships</a:t>
            </a:r>
          </a:p>
        </p:txBody>
      </p:sp>
      <p:pic>
        <p:nvPicPr>
          <p:cNvPr id="144387" name="Picture 3">
            <a:extLst>
              <a:ext uri="{FF2B5EF4-FFF2-40B4-BE49-F238E27FC236}">
                <a16:creationId xmlns:a16="http://schemas.microsoft.com/office/drawing/2014/main" id="{5EC19B20-E09B-2041-A8C0-4E28BCA6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8625"/>
            <a:ext cx="8991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Oval 4">
            <a:extLst>
              <a:ext uri="{FF2B5EF4-FFF2-40B4-BE49-F238E27FC236}">
                <a16:creationId xmlns:a16="http://schemas.microsoft.com/office/drawing/2014/main" id="{C88ED275-EA42-7341-80A9-EB483A854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2971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89" name="Oval 5">
            <a:extLst>
              <a:ext uri="{FF2B5EF4-FFF2-40B4-BE49-F238E27FC236}">
                <a16:creationId xmlns:a16="http://schemas.microsoft.com/office/drawing/2014/main" id="{B57877FF-5BA6-BA44-B368-023FE429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900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0" name="Oval 6">
            <a:extLst>
              <a:ext uri="{FF2B5EF4-FFF2-40B4-BE49-F238E27FC236}">
                <a16:creationId xmlns:a16="http://schemas.microsoft.com/office/drawing/2014/main" id="{400AA761-0DA2-654C-B7CD-7902531FB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86200"/>
            <a:ext cx="2895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1" name="AutoShape 7">
            <a:extLst>
              <a:ext uri="{FF2B5EF4-FFF2-40B4-BE49-F238E27FC236}">
                <a16:creationId xmlns:a16="http://schemas.microsoft.com/office/drawing/2014/main" id="{272275C0-6ABB-1F4B-A3FE-8AF44AD6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4876800" cy="609600"/>
          </a:xfrm>
          <a:prstGeom prst="wedgeRoundRectCallout">
            <a:avLst>
              <a:gd name="adj1" fmla="val 34019"/>
              <a:gd name="adj2" fmla="val -12135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  <a:cs typeface="Arial" panose="020B0604020202020204" pitchFamily="34" charset="0"/>
              </a:rPr>
              <a:t>Advisor-advisee relation: Kulc: high, coherence: low, cosine: middle</a:t>
            </a:r>
          </a:p>
        </p:txBody>
      </p:sp>
      <p:sp>
        <p:nvSpPr>
          <p:cNvPr id="144392" name="Oval 8">
            <a:extLst>
              <a:ext uri="{FF2B5EF4-FFF2-40B4-BE49-F238E27FC236}">
                <a16:creationId xmlns:a16="http://schemas.microsoft.com/office/drawing/2014/main" id="{9333887B-2FB1-0F40-A675-96A3DFF8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18288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3" name="Oval 9">
            <a:extLst>
              <a:ext uri="{FF2B5EF4-FFF2-40B4-BE49-F238E27FC236}">
                <a16:creationId xmlns:a16="http://schemas.microsoft.com/office/drawing/2014/main" id="{3EB19AF0-DACA-6448-929D-C36CA3D8E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752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4" name="Oval 10">
            <a:extLst>
              <a:ext uri="{FF2B5EF4-FFF2-40B4-BE49-F238E27FC236}">
                <a16:creationId xmlns:a16="http://schemas.microsoft.com/office/drawing/2014/main" id="{5BC18CB8-A4D4-7C48-865D-0E135FF1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1600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5" name="Rectangle 11">
            <a:extLst>
              <a:ext uri="{FF2B5EF4-FFF2-40B4-BE49-F238E27FC236}">
                <a16:creationId xmlns:a16="http://schemas.microsoft.com/office/drawing/2014/main" id="{D6F8F49E-3CED-5040-BF25-394A5C36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22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cs typeface="Arial" panose="020B0604020202020204" pitchFamily="34" charset="0"/>
              </a:rPr>
              <a:t>Recent DB conferences, removing balanced associations, low sup, etc.</a:t>
            </a:r>
          </a:p>
        </p:txBody>
      </p:sp>
      <p:sp>
        <p:nvSpPr>
          <p:cNvPr id="144396" name="Rectangle 12">
            <a:extLst>
              <a:ext uri="{FF2B5EF4-FFF2-40B4-BE49-F238E27FC236}">
                <a16:creationId xmlns:a16="http://schemas.microsoft.com/office/drawing/2014/main" id="{349DD923-4E04-7848-B0B4-2B3E3A2C0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610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Tianyi Wu, Yuguo Chen and Jiawei Han, “</a:t>
            </a:r>
            <a:r>
              <a:rPr lang="en-US" altLang="en-US" sz="2000">
                <a:hlinkClick r:id="rId4"/>
              </a:rPr>
              <a:t>Association Mining in Large Databases: A Re-Examination of Its Measures</a:t>
            </a:r>
            <a:r>
              <a:rPr lang="en-US" altLang="en-US" sz="2000"/>
              <a:t>”, Proc. 2007 Int. Conf. Principles and Practice of Knowledge Discovery in Databases (PKDD'07), Sept. 2007</a:t>
            </a:r>
          </a:p>
        </p:txBody>
      </p:sp>
    </p:spTree>
  </p:cSld>
  <p:clrMapOvr>
    <a:masterClrMapping/>
  </p:clrMapOvr>
  <p:transition spd="med"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6">
            <a:extLst>
              <a:ext uri="{FF2B5EF4-FFF2-40B4-BE49-F238E27FC236}">
                <a16:creationId xmlns:a16="http://schemas.microsoft.com/office/drawing/2014/main" id="{B22D075A-B942-894E-BA50-BE47768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C60FB-6517-2B4B-B833-9751BF7FB8C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EF5D2BE7-C093-2544-8E25-BD38810E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Chapter 5: Mining Frequent Patterns, Association and Correlations: Basic Concepts and Methods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A273EB6-FDF3-724D-85B0-84E417081D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/>
              <a:t>Summary</a:t>
            </a:r>
          </a:p>
        </p:txBody>
      </p:sp>
      <p:sp>
        <p:nvSpPr>
          <p:cNvPr id="146436" name="AutoShape 4">
            <a:extLst>
              <a:ext uri="{FF2B5EF4-FFF2-40B4-BE49-F238E27FC236}">
                <a16:creationId xmlns:a16="http://schemas.microsoft.com/office/drawing/2014/main" id="{F66F44C8-FC3C-B140-9186-24CFDC38A7A6}"/>
              </a:ext>
            </a:extLst>
          </p:cNvPr>
          <p:cNvSpPr>
            <a:spLocks noChangeArrowheads="1"/>
          </p:cNvSpPr>
          <p:nvPr/>
        </p:nvSpPr>
        <p:spPr bwMode="auto">
          <a:xfrm rot="-1053010">
            <a:off x="3017838" y="53276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5">
            <a:extLst>
              <a:ext uri="{FF2B5EF4-FFF2-40B4-BE49-F238E27FC236}">
                <a16:creationId xmlns:a16="http://schemas.microsoft.com/office/drawing/2014/main" id="{0F842B1F-0399-3441-9D40-7CBA15787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B9CE5-6C14-CF4C-A407-1768E056FD0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6D29C4BB-1353-8447-8B57-43812AE9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762000"/>
          </a:xfrm>
          <a:noFill/>
        </p:spPr>
        <p:txBody>
          <a:bodyPr lIns="92075" tIns="46038" rIns="92075" bIns="46038" anchor="ctr"/>
          <a:lstStyle/>
          <a:p>
            <a:pPr marL="1117600" indent="-1117600" eaLnBrk="1" hangingPunct="1"/>
            <a:r>
              <a:rPr lang="en-US" altLang="en-US"/>
              <a:t>Summary</a:t>
            </a: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615CF73F-A569-4E48-8B73-CAE1078F3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dirty="0"/>
              <a:t>Basic concepts: association rules, support-confident framework, closed and max-patterns</a:t>
            </a:r>
          </a:p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dirty="0"/>
              <a:t>Scalable frequent pattern mining methods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 err="1">
                <a:solidFill>
                  <a:schemeClr val="folHlink"/>
                </a:solidFill>
              </a:rPr>
              <a:t>Apriori</a:t>
            </a:r>
            <a:r>
              <a:rPr lang="en-US" dirty="0">
                <a:solidFill>
                  <a:schemeClr val="folHlink"/>
                </a:solidFill>
              </a:rPr>
              <a:t> (Candidate generation &amp; test)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>
                <a:solidFill>
                  <a:schemeClr val="folHlink"/>
                </a:solidFill>
              </a:rPr>
              <a:t>Projection-based (</a:t>
            </a:r>
            <a:r>
              <a:rPr lang="en-US" dirty="0" err="1">
                <a:solidFill>
                  <a:schemeClr val="folHlink"/>
                </a:solidFill>
              </a:rPr>
              <a:t>FPgrowth</a:t>
            </a:r>
            <a:r>
              <a:rPr lang="en-US" dirty="0">
                <a:solidFill>
                  <a:schemeClr val="folHlink"/>
                </a:solidFill>
              </a:rPr>
              <a:t>, CLOSET+, ...)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>
                <a:solidFill>
                  <a:schemeClr val="folHlink"/>
                </a:solidFill>
              </a:rPr>
              <a:t>Vertical format approach (ECLAT, CHARM, ...)</a:t>
            </a:r>
          </a:p>
          <a:p>
            <a:pPr marL="457200" indent="-457200" eaLnBrk="1" hangingPunct="1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US" dirty="0"/>
              <a:t>Which patterns are interesting? </a:t>
            </a:r>
          </a:p>
          <a:p>
            <a:pPr marL="857250" lvl="1" indent="-457200" eaLnBrk="1" hangingPunct="1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US" dirty="0"/>
              <a:t>Pattern evaluation methods</a:t>
            </a:r>
          </a:p>
        </p:txBody>
      </p:sp>
    </p:spTree>
  </p:cSld>
  <p:clrMapOvr>
    <a:masterClrMapping/>
  </p:clrMapOvr>
  <p:transition spd="med"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>
            <a:extLst>
              <a:ext uri="{FF2B5EF4-FFF2-40B4-BE49-F238E27FC236}">
                <a16:creationId xmlns:a16="http://schemas.microsoft.com/office/drawing/2014/main" id="{C8E209AA-B8EF-4849-8335-9ABE74C6B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FB970E-42F0-F648-B47D-FE529EAC529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E36E4F29-BD4F-5F49-B5EA-6FFBD9E3B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Ref: Basic Concepts of Frequent Pattern Mining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B416C11-CF85-5845-9038-99EBE834A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Rules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 R. Agrawal, T. Imielinski, and A. Swami.  Mining association rules between sets of items in large databases.  SIGMOD'93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Max-pattern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 R. J. Bayardo. Efficiently mining long patterns from databases. SIGMOD'98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Closed-pattern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 N. Pasquier, Y. Bastide, R. Taouil, and L. Lakhal. Discovering frequent closed itemsets for association rules. ICDT'99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 pattern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 R. Agrawal and R. Srikant. Mining sequential patterns. ICDE'95</a:t>
            </a:r>
          </a:p>
        </p:txBody>
      </p:sp>
    </p:spTree>
  </p:cSld>
  <p:clrMapOvr>
    <a:masterClrMapping/>
  </p:clrMapOvr>
  <p:transition spd="med"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5">
            <a:extLst>
              <a:ext uri="{FF2B5EF4-FFF2-40B4-BE49-F238E27FC236}">
                <a16:creationId xmlns:a16="http://schemas.microsoft.com/office/drawing/2014/main" id="{59C9F565-3BA3-2640-A9D5-A1543F86D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5C2956-AE09-9140-9DAE-3EF8ACB4D81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4D05B682-951A-484F-B6CD-E27B9326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Ref: Apriori and Its Improvements</a:t>
            </a:r>
            <a:endParaRPr lang="en-US" alt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74B491BC-FBC1-8243-BC43-5615DC9AB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R. Agrawal and R. Srikant. Fast algorithms for mining association rules. VLDB'94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H. Mannila, H. Toivonen, and A. I. Verkamo. Efficient algorithms for discovering association rules. KDD'94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A. Savasere, E. Omiecinski, and S. Navathe. An efficient algorithm for mining association rules in large databases. VLDB'95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J. S. Park, M. S. Chen, and P. S. Yu. An effective hash-based algorithm for mining association rules.  SIGMOD'95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H. Toivonen.  Sampling large databases for association rules.  VLDB'96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S. Brin, R. Motwani, J. D. Ullman, and S. Tsur. Dynamic itemset counting and implication rules for market basket analysis. SIGMOD'97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S. Sarawagi, S. Thomas, and R. Agrawal.  Integrating association rule mining with relational database systems: Alternatives and implications.  SIGMOD'98</a:t>
            </a:r>
          </a:p>
        </p:txBody>
      </p:sp>
    </p:spTree>
  </p:cSld>
  <p:clrMapOvr>
    <a:masterClrMapping/>
  </p:clrMapOvr>
  <p:transition spd="med"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5">
            <a:extLst>
              <a:ext uri="{FF2B5EF4-FFF2-40B4-BE49-F238E27FC236}">
                <a16:creationId xmlns:a16="http://schemas.microsoft.com/office/drawing/2014/main" id="{FD5CA699-3F76-2B49-A621-1161AAD37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C39265-D612-A246-948C-A0FBF7FE283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5DA4A20-FECC-054A-B745-5039BFDAC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Ref: Depth-First, Projection-Based FP Mining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F097E45-640B-FC4C-8FB6-2FF553FBC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R. Agarwal, C. Aggarwal, and V. V. V. Prasad. A tree projection algorithm for generation of frequent itemsets. J. Parallel and Distributed Computing, 2002.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G. Grahne and J. Zhu, Efficiently Using Prefix-Trees in Mining Frequent Itemsets, Proc. FIMI'03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B. Goethals and M. Zaki. An introduction to workshop on frequent itemset mining implementations. </a:t>
            </a:r>
            <a:r>
              <a:rPr lang="en-US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Proc. ICDM’03 Int. Workshop on Frequent Itemset Mining Implementations (FIMI’03), </a:t>
            </a: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Melbourne, FL, Nov. 2003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J. Han, J. Pei, and Y. Yin. Mining frequent patterns without candidate generation</a:t>
            </a:r>
            <a:r>
              <a:rPr lang="en-US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  SIGMOD’ 00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J. Liu, Y. Pan, K. Wang, and J. Han.  Mining Frequent Item Sets by Opportunistic Projection.  KDD'02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J. Han, J. Wang, Y. Lu, and P. Tzvetkov. Mining Top-K Frequent Closed Patterns without Minimum Support.  ICDM'02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J. Wang, J. Han, and J. Pei.  CLOSET+: Searching for the Best Strategies for Mining Frequent Closed Itemsets.  KDD'03</a:t>
            </a:r>
          </a:p>
        </p:txBody>
      </p:sp>
    </p:spTree>
  </p:cSld>
  <p:clrMapOvr>
    <a:masterClrMapping/>
  </p:clrMapOvr>
  <p:transition spd="med"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Number Placeholder 5">
            <a:extLst>
              <a:ext uri="{FF2B5EF4-FFF2-40B4-BE49-F238E27FC236}">
                <a16:creationId xmlns:a16="http://schemas.microsoft.com/office/drawing/2014/main" id="{410BBDD5-C18C-044B-806A-3FF04FC31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E74F2A-9233-A74D-9F3B-A3647B4B663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ECC44066-D744-B04A-9A09-EACD29720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Ref: Vertical Format and Row Enumeration Methods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9494A24-BB83-4343-8C98-64EC32532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M. J. Zaki, S. Parthasarathy, M. Ogihara, and W. Li. Parallel algorithm for discovery of association rules. DAMI:97.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M. J. Zaki and C. J. Hsiao. CHARM: An Efficient Algorithm for Closed Itemset Mining, SDM'02.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C. Bucila, J. Gehrke, D. Kifer, and W. White. DualMiner: A Dual-Pruning Algorithm for Itemsets with Constraints. KDD’02.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F. Pan, G. Cong, A. K. H. Tung, J. Yang, and M. Zaki , CARPENTER: Finding Closed Patterns in Long Biological Datasets. KDD'03.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H. Liu, J. Han, D. Xin, and Z. Shao, Mining Interesting Patterns from Very High Dimensional Data: A Top-Down Row Enumeration Approach, SDM'06.</a:t>
            </a:r>
          </a:p>
        </p:txBody>
      </p:sp>
    </p:spTree>
  </p:cSld>
  <p:clrMapOvr>
    <a:masterClrMapping/>
  </p:clrMapOvr>
  <p:transition spd="med"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5">
            <a:extLst>
              <a:ext uri="{FF2B5EF4-FFF2-40B4-BE49-F238E27FC236}">
                <a16:creationId xmlns:a16="http://schemas.microsoft.com/office/drawing/2014/main" id="{6F4FEB44-17E0-6A4D-BCEE-95CEE3741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A8CAB6-200A-074B-AA6F-73F9CF44507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A604090-C9D3-4E4D-BB65-49B781EAF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Ref: Mining Correlations and Interesting Rules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678637A-4C84-164C-8049-A9B7316FE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S. Brin, R. Motwani, and C. Silverstein.   Beyond market basket: Generalizing association rules to correlations.  SIGMOD'97.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M. Klemettinen, H. Mannila, P. Ronkainen, H. Toivonen, and A. I. Verkamo.   Finding interesting rules from large sets of discovered association rules.  CIKM'94.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R. J. Hilderman and H. J. Hamilton. </a:t>
            </a:r>
            <a:r>
              <a:rPr lang="en-US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Knowledge Discovery and Measures of Interest</a:t>
            </a: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. Kluwer Academic, 2001.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C. Silverstein, S. Brin, R. Motwani, and J. Ullman.  Scalable techniques for mining causal structures.   VLDB'98.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P.-N. Tan, V. Kumar, and J. Srivastava.   Selecting the Right Interestingness Measure for Association Patterns.  KDD'02.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E. Omiecinski.   Alternative Interest Measures for Mining Associations.  TKDE’03.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T. Wu, Y. Chen, and J. Han, “Re-Examination of Interestingness Measures in Pattern Mining: A Unified Framework", Data Mining and Knowledge Discovery, 21(3):371-397, 2010</a:t>
            </a: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128169F-43D4-E449-A205-B08908A1B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201EEB11-8770-BE44-B5CA-E4C695687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Frequent Itemset</a:t>
            </a:r>
            <a:r>
              <a:rPr lang="en-US" altLang="en-US"/>
              <a:t>: is an itemset whose support value is greater than a threshold value</a:t>
            </a:r>
          </a:p>
          <a:p>
            <a:endParaRPr lang="en-US" altLang="en-US"/>
          </a:p>
          <a:p>
            <a:r>
              <a:rPr lang="en-US" altLang="en-US">
                <a:sym typeface="Symbol" pitchFamily="2" charset="2"/>
              </a:rPr>
              <a:t>An itemset X is </a:t>
            </a:r>
            <a:r>
              <a:rPr lang="en-US" altLang="en-US" i="1">
                <a:solidFill>
                  <a:schemeClr val="hlink"/>
                </a:solidFill>
                <a:sym typeface="Symbol" pitchFamily="2" charset="2"/>
              </a:rPr>
              <a:t>frequent</a:t>
            </a:r>
            <a:r>
              <a:rPr lang="en-US" altLang="en-US">
                <a:sym typeface="Symbol" pitchFamily="2" charset="2"/>
              </a:rPr>
              <a:t> if X’s support is no less than a minimum support </a:t>
            </a:r>
            <a:r>
              <a:rPr lang="en-US" altLang="en-US" i="1">
                <a:sym typeface="Symbol" pitchFamily="2" charset="2"/>
              </a:rPr>
              <a:t>(minsup</a:t>
            </a:r>
            <a:r>
              <a:rPr lang="en-US" altLang="en-US">
                <a:sym typeface="Symbol" pitchFamily="2" charset="2"/>
              </a:rPr>
              <a:t>) threshold</a:t>
            </a:r>
          </a:p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FE9CB1D-5D7B-3E47-9601-A7D79588FA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64CF60-0449-9347-8896-124F5A7212E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0C6C24D-3729-164D-8035-2239294B8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Concepts: 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BBE1-5747-A040-A4D4-E3076CEE05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0990" y="1437640"/>
            <a:ext cx="8382000" cy="5105400"/>
          </a:xfrm>
          <a:blipFill>
            <a:blip r:embed="rId2"/>
            <a:stretch>
              <a:fillRect l="-455" t="-12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1BB502D1-2E3B-8549-B07A-E211B4C93D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91511-0103-0E44-9F1A-C330F10173B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06483-D97E-5545-8B25-9A8FBA36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533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IF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4F6849-C399-974E-9A25-90E80068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9138"/>
            <a:ext cx="914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37D74C-BCFE-F04D-A48C-A9D83D64EE0D}"/>
              </a:ext>
            </a:extLst>
          </p:cNvPr>
          <p:cNvSpPr/>
          <p:nvPr/>
        </p:nvSpPr>
        <p:spPr bwMode="auto">
          <a:xfrm>
            <a:off x="6915150" y="1519238"/>
            <a:ext cx="1600200" cy="461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F3D2FB-12BB-A54E-88FB-2378F2FA8F58}"/>
              </a:ext>
            </a:extLst>
          </p:cNvPr>
          <p:cNvSpPr/>
          <p:nvPr/>
        </p:nvSpPr>
        <p:spPr bwMode="auto">
          <a:xfrm>
            <a:off x="6907213" y="2162175"/>
            <a:ext cx="16002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Confidence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AEB19B-8376-C842-BF62-A9FF693A8E42}"/>
              </a:ext>
            </a:extLst>
          </p:cNvPr>
          <p:cNvSpPr/>
          <p:nvPr/>
        </p:nvSpPr>
        <p:spPr bwMode="auto">
          <a:xfrm>
            <a:off x="6934200" y="2738438"/>
            <a:ext cx="1600200" cy="461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Lift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F0C415-55FD-8247-BD3F-F4BB3A5FD00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754188"/>
            <a:ext cx="3200400" cy="1262062"/>
            <a:chOff x="3733800" y="1754187"/>
            <a:chExt cx="3200400" cy="12620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49FC49-742E-F74F-9E9F-4B3E6AD12F9A}"/>
                </a:ext>
              </a:extLst>
            </p:cNvPr>
            <p:cNvSpPr/>
            <p:nvPr/>
          </p:nvSpPr>
          <p:spPr bwMode="auto">
            <a:xfrm>
              <a:off x="3733800" y="2073274"/>
              <a:ext cx="1600200" cy="68103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Measure 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Association</a:t>
              </a:r>
            </a:p>
          </p:txBody>
        </p:sp>
        <p:cxnSp>
          <p:nvCxnSpPr>
            <p:cNvPr id="30732" name="Straight Connector 9">
              <a:extLst>
                <a:ext uri="{FF2B5EF4-FFF2-40B4-BE49-F238E27FC236}">
                  <a16:creationId xmlns:a16="http://schemas.microsoft.com/office/drawing/2014/main" id="{4BAF1A4E-02DD-3E4B-83A2-51AA170463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3600" y="1754187"/>
              <a:ext cx="0" cy="1262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3" name="Straight Connector 10">
              <a:extLst>
                <a:ext uri="{FF2B5EF4-FFF2-40B4-BE49-F238E27FC236}">
                  <a16:creationId xmlns:a16="http://schemas.microsoft.com/office/drawing/2014/main" id="{A91E1AE5-F637-B942-92AD-CAA6DEAC7B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3600" y="1754187"/>
              <a:ext cx="990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Straight Connector 12">
              <a:extLst>
                <a:ext uri="{FF2B5EF4-FFF2-40B4-BE49-F238E27FC236}">
                  <a16:creationId xmlns:a16="http://schemas.microsoft.com/office/drawing/2014/main" id="{3C7C8937-5904-6E41-9ECB-277F8817F6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23915" y="2385218"/>
              <a:ext cx="990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Straight Connector 13">
              <a:extLst>
                <a:ext uri="{FF2B5EF4-FFF2-40B4-BE49-F238E27FC236}">
                  <a16:creationId xmlns:a16="http://schemas.microsoft.com/office/drawing/2014/main" id="{D416B7CD-002F-594C-AC9A-1F8232C366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23915" y="2993390"/>
              <a:ext cx="990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Straight Arrow Connector 19">
              <a:extLst>
                <a:ext uri="{FF2B5EF4-FFF2-40B4-BE49-F238E27FC236}">
                  <a16:creationId xmlns:a16="http://schemas.microsoft.com/office/drawing/2014/main" id="{ECDED5BA-82EE-0143-9E57-330DB1F87A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74006" y="2385218"/>
              <a:ext cx="589280" cy="76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730" name="Picture 22">
            <a:extLst>
              <a:ext uri="{FF2B5EF4-FFF2-40B4-BE49-F238E27FC236}">
                <a16:creationId xmlns:a16="http://schemas.microsoft.com/office/drawing/2014/main" id="{C957FB2E-2BEC-614F-863A-40626C97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773488"/>
            <a:ext cx="59769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Berlin Sans FB Demi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12571</TotalTime>
  <Words>6318</Words>
  <Application>Microsoft Macintosh PowerPoint</Application>
  <PresentationFormat>On-screen Show (4:3)</PresentationFormat>
  <Paragraphs>1034</Paragraphs>
  <Slides>77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SimSun</vt:lpstr>
      <vt:lpstr>Arial</vt:lpstr>
      <vt:lpstr>Berlin Sans FB Demi</vt:lpstr>
      <vt:lpstr>Calibri</vt:lpstr>
      <vt:lpstr>Helvetica</vt:lpstr>
      <vt:lpstr>Symbol</vt:lpstr>
      <vt:lpstr>Tahoma</vt:lpstr>
      <vt:lpstr>Times New Roman</vt:lpstr>
      <vt:lpstr>Verdana</vt:lpstr>
      <vt:lpstr>Wingdings</vt:lpstr>
      <vt:lpstr>Blends</vt:lpstr>
      <vt:lpstr>Chart</vt:lpstr>
      <vt:lpstr>Equation</vt:lpstr>
      <vt:lpstr>DATA MINING</vt:lpstr>
      <vt:lpstr>Data Mining:   Concepts and Techniques  (3rd ed.)  — Chapter 6 —</vt:lpstr>
      <vt:lpstr>Chapter 5: Mining Frequent Patterns, Association and Correlations: Basic Concepts and Methods</vt:lpstr>
      <vt:lpstr>What Is Frequent Pattern Analysis?</vt:lpstr>
      <vt:lpstr>Market Basket Analysis</vt:lpstr>
      <vt:lpstr>Why Is Freq. Pattern Mining Important?</vt:lpstr>
      <vt:lpstr>Basic Concepts: Frequent Patterns</vt:lpstr>
      <vt:lpstr>Frequent Itemset</vt:lpstr>
      <vt:lpstr>Basic Concepts: Association Rules</vt:lpstr>
      <vt:lpstr>Basic Concepts: Association Rules</vt:lpstr>
      <vt:lpstr>Closed Patterns and Max-Patterns</vt:lpstr>
      <vt:lpstr>Closed Patterns and Max-Patterns</vt:lpstr>
      <vt:lpstr>Computational Complexity of Frequent Itemset Mining</vt:lpstr>
      <vt:lpstr>Chapter 5: Mining Frequent Patterns, Association and Correlations: Basic Concepts and Methods</vt:lpstr>
      <vt:lpstr>Scalable Frequent Itemset Mining Methods</vt:lpstr>
      <vt:lpstr>The Downward Closure Property and Scalable Mining Methods</vt:lpstr>
      <vt:lpstr>Data Atributes</vt:lpstr>
      <vt:lpstr>Apriori: A Candidate Generation &amp; Test Approach</vt:lpstr>
      <vt:lpstr>The Apriori Algorithm—An Example </vt:lpstr>
      <vt:lpstr>What is the Frequent Itemset?</vt:lpstr>
      <vt:lpstr>The Apriori Algorithm (Pseudo-Code)</vt:lpstr>
      <vt:lpstr>Implementation of Apriori</vt:lpstr>
      <vt:lpstr>How to Count Supports of Candidates?</vt:lpstr>
      <vt:lpstr>Counting Supports of Candidates Using Hash Tree</vt:lpstr>
      <vt:lpstr>PowerPoint Presentation</vt:lpstr>
      <vt:lpstr>Step 2: Generate Association Rule</vt:lpstr>
      <vt:lpstr>PowerPoint Presentation</vt:lpstr>
      <vt:lpstr>PowerPoint Presentation</vt:lpstr>
      <vt:lpstr>Candidate Generation: An SQL Implementation</vt:lpstr>
      <vt:lpstr>Scalable Frequent Itemset Mining Methods</vt:lpstr>
      <vt:lpstr>Further Improvement of the Apriori Method</vt:lpstr>
      <vt:lpstr>Partition: Scan Database Only Twice</vt:lpstr>
      <vt:lpstr>Partitioning</vt:lpstr>
      <vt:lpstr>DHP: Reduce the Number of Candidates</vt:lpstr>
      <vt:lpstr>Sampling for Frequent Patterns</vt:lpstr>
      <vt:lpstr>DIC: Reduce Number of Scans</vt:lpstr>
      <vt:lpstr>Scalable Frequent Itemset Mining Methods</vt:lpstr>
      <vt:lpstr>Pattern-Growth Approach: Mining Frequent Patterns Without Candidate Generation</vt:lpstr>
      <vt:lpstr>Construct FP-tree from a Transaction Database</vt:lpstr>
      <vt:lpstr>Partition Patterns and Databases</vt:lpstr>
      <vt:lpstr>How the FP-tree is mined</vt:lpstr>
      <vt:lpstr>Find Patterns Having P From P-conditional Database</vt:lpstr>
      <vt:lpstr>From Conditional Pattern-bases to Conditional FP-trees </vt:lpstr>
      <vt:lpstr>Recursion: Mining Each Conditional FP-tree</vt:lpstr>
      <vt:lpstr>A Special Case: Single Prefix Path in FP-tree</vt:lpstr>
      <vt:lpstr>Benefits of the FP-tree Structure</vt:lpstr>
      <vt:lpstr>The Frequent Pattern Growth Mining Method</vt:lpstr>
      <vt:lpstr>Scaling FP-growth by Database Projection</vt:lpstr>
      <vt:lpstr>Partition-Based Projection</vt:lpstr>
      <vt:lpstr>Performance of FPGrowth in Large Datasets</vt:lpstr>
      <vt:lpstr>Advantages of the Pattern Growth Approach</vt:lpstr>
      <vt:lpstr>Further Improvements of Mining Methods</vt:lpstr>
      <vt:lpstr>Extension of Pattern Growth Mining Methodology </vt:lpstr>
      <vt:lpstr>Scalable Frequent Itemset Mining Methods</vt:lpstr>
      <vt:lpstr>ECLAT: Mining by Exploring Vertical Data Format</vt:lpstr>
      <vt:lpstr>Scalable Frequent Itemset Mining Methods</vt:lpstr>
      <vt:lpstr>Mining Frequent Closed Patterns: CLOSET</vt:lpstr>
      <vt:lpstr>CLOSET+: Mining Closed Itemsets by Pattern-Growth</vt:lpstr>
      <vt:lpstr>MaxMiner: Mining Max-Patterns</vt:lpstr>
      <vt:lpstr>CHARM: Mining by Exploring Vertical Data Format</vt:lpstr>
      <vt:lpstr>PowerPoint Presentation</vt:lpstr>
      <vt:lpstr>PowerPoint Presentation</vt:lpstr>
      <vt:lpstr>Visualization of Association Rules  (SGI/MineSet 3.0)</vt:lpstr>
      <vt:lpstr>Chapter 5: Mining Frequent Patterns, Association and Correlations: Basic Concepts and Methods</vt:lpstr>
      <vt:lpstr>Interestingness Measure: Correlations (Lift)</vt:lpstr>
      <vt:lpstr>Are lift and 2  Good Measures of Correlation?</vt:lpstr>
      <vt:lpstr>Null-Invariant Measures</vt:lpstr>
      <vt:lpstr>Comparison of Interestingness Measures</vt:lpstr>
      <vt:lpstr>Which Null-Invariant Measure Is Better? </vt:lpstr>
      <vt:lpstr>Analysis of DBLP Coauthor Relationships</vt:lpstr>
      <vt:lpstr>Chapter 5: Mining Frequent Patterns, Association and Correlations: Basic Concepts and Methods</vt:lpstr>
      <vt:lpstr>Summary</vt:lpstr>
      <vt:lpstr>Ref: Basic Concepts of Frequent Pattern Mining</vt:lpstr>
      <vt:lpstr>Ref: Apriori and Its Improvements</vt:lpstr>
      <vt:lpstr>Ref: Depth-First, Projection-Based FP Mining</vt:lpstr>
      <vt:lpstr>Ref: Vertical Format and Row Enumeration Methods</vt:lpstr>
      <vt:lpstr>Ref: Mining Correlations and Interesting Rules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oluwatosin oluwadare</cp:lastModifiedBy>
  <cp:revision>524</cp:revision>
  <cp:lastPrinted>2010-10-01T20:10:01Z</cp:lastPrinted>
  <dcterms:created xsi:type="dcterms:W3CDTF">1998-06-19T04:38:52Z</dcterms:created>
  <dcterms:modified xsi:type="dcterms:W3CDTF">2024-09-24T15:51:32Z</dcterms:modified>
</cp:coreProperties>
</file>